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24" r:id="rId5"/>
  </p:sldMasterIdLst>
  <p:notesMasterIdLst>
    <p:notesMasterId r:id="rId60"/>
  </p:notesMasterIdLst>
  <p:sldIdLst>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56"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274" r:id="rId47"/>
    <p:sldId id="275" r:id="rId48"/>
    <p:sldId id="276" r:id="rId49"/>
    <p:sldId id="277" r:id="rId50"/>
    <p:sldId id="278" r:id="rId51"/>
    <p:sldId id="304" r:id="rId52"/>
    <p:sldId id="305" r:id="rId53"/>
    <p:sldId id="306" r:id="rId54"/>
    <p:sldId id="307" r:id="rId55"/>
    <p:sldId id="308" r:id="rId56"/>
    <p:sldId id="309" r:id="rId57"/>
    <p:sldId id="310" r:id="rId58"/>
    <p:sldId id="311"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5A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9" autoAdjust="0"/>
    <p:restoredTop sz="71300" autoAdjust="0"/>
  </p:normalViewPr>
  <p:slideViewPr>
    <p:cSldViewPr>
      <p:cViewPr varScale="1">
        <p:scale>
          <a:sx n="109" d="100"/>
          <a:sy n="109" d="100"/>
        </p:scale>
        <p:origin x="1482"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CACACC-4968-4604-9473-70BE5EF6D4C2}" type="datetimeFigureOut">
              <a:rPr lang="en-US" smtClean="0"/>
              <a:pPr/>
              <a:t>5/30/2018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8D14DE-E488-4898-9DAD-6800464C8727}" type="slidenum">
              <a:rPr lang="en-US" smtClean="0"/>
              <a:pPr/>
              <a:t>‹#›</a:t>
            </a:fld>
            <a:endParaRPr lang="en-US"/>
          </a:p>
        </p:txBody>
      </p:sp>
    </p:spTree>
    <p:extLst>
      <p:ext uri="{BB962C8B-B14F-4D97-AF65-F5344CB8AC3E}">
        <p14:creationId xmlns:p14="http://schemas.microsoft.com/office/powerpoint/2010/main" val="3108693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8D14DE-E488-4898-9DAD-6800464C8727}" type="slidenum">
              <a:rPr lang="en-US" smtClean="0"/>
              <a:pPr/>
              <a:t>10</a:t>
            </a:fld>
            <a:endParaRPr lang="en-US"/>
          </a:p>
        </p:txBody>
      </p:sp>
    </p:spTree>
    <p:extLst>
      <p:ext uri="{BB962C8B-B14F-4D97-AF65-F5344CB8AC3E}">
        <p14:creationId xmlns:p14="http://schemas.microsoft.com/office/powerpoint/2010/main" val="215285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Picture</a:t>
            </a:r>
            <a:r>
              <a:rPr lang="en-US" baseline="0" dirty="0"/>
              <a:t> of the </a:t>
            </a:r>
            <a:r>
              <a:rPr lang="en-US" baseline="0" dirty="0" err="1"/>
              <a:t>google</a:t>
            </a:r>
            <a:r>
              <a:rPr lang="en-US" baseline="0" dirty="0"/>
              <a:t> data center.</a:t>
            </a:r>
            <a:endParaRPr lang="en-US" dirty="0"/>
          </a:p>
        </p:txBody>
      </p:sp>
      <p:sp>
        <p:nvSpPr>
          <p:cNvPr id="4" name="Slide Number Placeholder 3"/>
          <p:cNvSpPr>
            <a:spLocks noGrp="1"/>
          </p:cNvSpPr>
          <p:nvPr>
            <p:ph type="sldNum" sz="quarter" idx="10"/>
          </p:nvPr>
        </p:nvSpPr>
        <p:spPr/>
        <p:txBody>
          <a:bodyPr/>
          <a:lstStyle/>
          <a:p>
            <a:fld id="{A18D14DE-E488-4898-9DAD-6800464C8727}" type="slidenum">
              <a:rPr lang="en-US" smtClean="0"/>
              <a:pPr/>
              <a:t>12</a:t>
            </a:fld>
            <a:endParaRPr lang="en-US"/>
          </a:p>
        </p:txBody>
      </p:sp>
    </p:spTree>
    <p:extLst>
      <p:ext uri="{BB962C8B-B14F-4D97-AF65-F5344CB8AC3E}">
        <p14:creationId xmlns:p14="http://schemas.microsoft.com/office/powerpoint/2010/main" val="71119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NBD – next business day</a:t>
            </a:r>
          </a:p>
          <a:p>
            <a:r>
              <a:rPr lang="en-US" dirty="0"/>
              <a:t>SBD – same business day</a:t>
            </a:r>
          </a:p>
        </p:txBody>
      </p:sp>
      <p:sp>
        <p:nvSpPr>
          <p:cNvPr id="4" name="Slide Number Placeholder 3"/>
          <p:cNvSpPr>
            <a:spLocks noGrp="1"/>
          </p:cNvSpPr>
          <p:nvPr>
            <p:ph type="sldNum" sz="quarter" idx="10"/>
          </p:nvPr>
        </p:nvSpPr>
        <p:spPr/>
        <p:txBody>
          <a:bodyPr/>
          <a:lstStyle/>
          <a:p>
            <a:fld id="{A18D14DE-E488-4898-9DAD-6800464C8727}" type="slidenum">
              <a:rPr lang="en-US" smtClean="0"/>
              <a:pPr/>
              <a:t>14</a:t>
            </a:fld>
            <a:endParaRPr lang="en-US"/>
          </a:p>
        </p:txBody>
      </p:sp>
    </p:spTree>
    <p:extLst>
      <p:ext uri="{BB962C8B-B14F-4D97-AF65-F5344CB8AC3E}">
        <p14:creationId xmlns:p14="http://schemas.microsoft.com/office/powerpoint/2010/main" val="2362918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8D14DE-E488-4898-9DAD-6800464C8727}" type="slidenum">
              <a:rPr lang="en-US" smtClean="0"/>
              <a:pPr/>
              <a:t>16</a:t>
            </a:fld>
            <a:endParaRPr lang="en-US"/>
          </a:p>
        </p:txBody>
      </p:sp>
    </p:spTree>
    <p:extLst>
      <p:ext uri="{BB962C8B-B14F-4D97-AF65-F5344CB8AC3E}">
        <p14:creationId xmlns:p14="http://schemas.microsoft.com/office/powerpoint/2010/main" val="178160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18D14DE-E488-4898-9DAD-6800464C8727}" type="slidenum">
              <a:rPr lang="en-US" smtClean="0"/>
              <a:pPr/>
              <a:t>28</a:t>
            </a:fld>
            <a:endParaRPr lang="en-US"/>
          </a:p>
        </p:txBody>
      </p:sp>
    </p:spTree>
    <p:extLst>
      <p:ext uri="{BB962C8B-B14F-4D97-AF65-F5344CB8AC3E}">
        <p14:creationId xmlns:p14="http://schemas.microsoft.com/office/powerpoint/2010/main" val="408009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BA0F1E-F168-4E89-835F-FD8853F7F991}" type="datetime1">
              <a:rPr lang="en-US" smtClean="0"/>
              <a:t>5/30/2018</a:t>
            </a:fld>
            <a:endParaRPr lang="en-US"/>
          </a:p>
        </p:txBody>
      </p:sp>
      <p:sp>
        <p:nvSpPr>
          <p:cNvPr id="5" name="Footer Placeholder 4"/>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D9587A-67A6-4F50-B8D1-945D3943F4DF}" type="datetime1">
              <a:rPr lang="en-US" smtClean="0"/>
              <a:t>5/30/2018</a:t>
            </a:fld>
            <a:endParaRPr lang="en-US"/>
          </a:p>
        </p:txBody>
      </p:sp>
      <p:sp>
        <p:nvSpPr>
          <p:cNvPr id="5" name="Footer Placeholder 4"/>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C18EC8-37E5-48D1-9057-216363711B2F}" type="datetime1">
              <a:rPr lang="en-US" smtClean="0"/>
              <a:t>5/30/2018</a:t>
            </a:fld>
            <a:endParaRPr lang="en-US"/>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68845C-A327-4828-9F8E-CC74D7D5B9AF}" type="datetime1">
              <a:rPr lang="en-US" smtClean="0"/>
              <a:t>5/30/2018</a:t>
            </a:fld>
            <a:endParaRPr lang="en-US" dirty="0"/>
          </a:p>
        </p:txBody>
      </p:sp>
      <p:sp>
        <p:nvSpPr>
          <p:cNvPr id="8" name="Footer Placeholder 7"/>
          <p:cNvSpPr>
            <a:spLocks noGrp="1"/>
          </p:cNvSpPr>
          <p:nvPr>
            <p:ph type="ftr" sz="quarter" idx="11"/>
          </p:nvPr>
        </p:nvSpPr>
        <p:spPr/>
        <p:txBody>
          <a:bodyPr/>
          <a:lstStyle/>
          <a:p>
            <a:r>
              <a:rPr lang="en-US"/>
              <a:t>IST346: Info Tech Management &amp; Administration</a:t>
            </a:r>
            <a:endParaRPr lang="en-US" dirty="0"/>
          </a:p>
        </p:txBody>
      </p:sp>
      <p:sp>
        <p:nvSpPr>
          <p:cNvPr id="9" name="Slide Number Placeholder 8"/>
          <p:cNvSpPr>
            <a:spLocks noGrp="1"/>
          </p:cNvSpPr>
          <p:nvPr>
            <p:ph type="sldNum" sz="quarter" idx="12"/>
          </p:nvPr>
        </p:nvSpPr>
        <p:spPr/>
        <p:txBody>
          <a:bodyPr/>
          <a:lstStyle/>
          <a:p>
            <a:fld id="{DF6669D1-DB19-4C99-869C-C84252016461}"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FF5A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solidFill>
                  <a:srgbClr val="333333"/>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1A6FD8-78EE-44E3-97A4-CAF223F59CD0}" type="datetime1">
              <a:rPr lang="en-US" smtClean="0"/>
              <a:t>5/30/2018</a:t>
            </a:fld>
            <a:endParaRPr lang="en-US"/>
          </a:p>
        </p:txBody>
      </p:sp>
      <p:sp>
        <p:nvSpPr>
          <p:cNvPr id="5" name="Footer Placeholder 4"/>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1C68DFA-ABF5-48FB-977F-4A5784924241}" type="datetime1">
              <a:rPr lang="en-US" smtClean="0"/>
              <a:t>5/30/2018</a:t>
            </a:fld>
            <a:endParaRPr lang="en-US" dirty="0"/>
          </a:p>
        </p:txBody>
      </p:sp>
      <p:sp>
        <p:nvSpPr>
          <p:cNvPr id="6" name="Footer Placeholder 5"/>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lvl1pPr>
              <a:defRPr/>
            </a:lvl1pPr>
          </a:lstStyle>
          <a:p>
            <a:fld id="{2505CAEE-CB22-4B3A-A2B0-7938B12DF57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EB5587-DED6-41B0-865A-F559D4018E46}" type="datetime1">
              <a:rPr lang="en-US" smtClean="0"/>
              <a:t>5/30/2018</a:t>
            </a:fld>
            <a:endParaRPr lang="en-US"/>
          </a:p>
        </p:txBody>
      </p:sp>
      <p:sp>
        <p:nvSpPr>
          <p:cNvPr id="8" name="Footer Placeholder 7"/>
          <p:cNvSpPr>
            <a:spLocks noGrp="1"/>
          </p:cNvSpPr>
          <p:nvPr>
            <p:ph type="ftr" sz="quarter" idx="11"/>
          </p:nvPr>
        </p:nvSpPr>
        <p:spPr/>
        <p:txBody>
          <a:bodyPr/>
          <a:lstStyle/>
          <a:p>
            <a:pPr algn="ctr"/>
            <a:r>
              <a:rPr lang="en-US"/>
              <a:t>IST346: Info Tech Management &amp; Administration</a:t>
            </a:r>
            <a:endParaRPr lang="en-US" dirty="0"/>
          </a:p>
        </p:txBody>
      </p:sp>
      <p:sp>
        <p:nvSpPr>
          <p:cNvPr id="9" name="Slide Number Placeholder 8"/>
          <p:cNvSpPr>
            <a:spLocks noGrp="1"/>
          </p:cNvSpPr>
          <p:nvPr>
            <p:ph type="sldNum" sz="quarter" idx="12"/>
          </p:nvPr>
        </p:nvSpPr>
        <p:spPr/>
        <p:txBody>
          <a:bodyPr/>
          <a:lstStyle/>
          <a:p>
            <a:fld id="{DF6669D1-DB19-4C99-869C-C84252016461}"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C3C07D-5A34-4F14-8B90-1ECE4914FD57}" type="datetime1">
              <a:rPr lang="en-US" smtClean="0"/>
              <a:t>5/30/2018</a:t>
            </a:fld>
            <a:endParaRPr lang="en-US"/>
          </a:p>
        </p:txBody>
      </p:sp>
      <p:sp>
        <p:nvSpPr>
          <p:cNvPr id="4" name="Footer Placeholder 3"/>
          <p:cNvSpPr>
            <a:spLocks noGrp="1"/>
          </p:cNvSpPr>
          <p:nvPr>
            <p:ph type="ftr" sz="quarter" idx="11"/>
          </p:nvPr>
        </p:nvSpPr>
        <p:spPr/>
        <p:txBody>
          <a:bodyPr/>
          <a:lstStyle/>
          <a:p>
            <a:pPr algn="ctr"/>
            <a:r>
              <a:rPr lang="en-US"/>
              <a:t>IST346: Info Tech Management &amp; Administration</a:t>
            </a:r>
            <a:endParaRPr lang="en-US" dirty="0"/>
          </a:p>
        </p:txBody>
      </p:sp>
      <p:sp>
        <p:nvSpPr>
          <p:cNvPr id="5" name="Slide Number Placeholder 4"/>
          <p:cNvSpPr>
            <a:spLocks noGrp="1"/>
          </p:cNvSpPr>
          <p:nvPr>
            <p:ph type="sldNum" sz="quarter" idx="12"/>
          </p:nvPr>
        </p:nvSpPr>
        <p:spPr/>
        <p:txBody>
          <a:bodyPr/>
          <a:lstStyle/>
          <a:p>
            <a:fld id="{DF6669D1-DB19-4C99-869C-C8425201646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D895C9-239F-457B-AB2D-CA4BB3B2AAB0}" type="datetime1">
              <a:rPr lang="en-US" smtClean="0"/>
              <a:t>5/30/2018</a:t>
            </a:fld>
            <a:endParaRPr lang="en-US"/>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2B21D80-7A51-4D48-A4B2-39697E94B99C}" type="datetime1">
              <a:rPr lang="en-US" smtClean="0"/>
              <a:t>5/30/2018</a:t>
            </a:fld>
            <a:endParaRPr lang="en-US"/>
          </a:p>
        </p:txBody>
      </p:sp>
      <p:sp>
        <p:nvSpPr>
          <p:cNvPr id="6" name="Footer Placeholder 5"/>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p>
            <a:fld id="{DF6669D1-DB19-4C99-869C-C84252016461}"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F14DAF-0973-476B-BE04-9AE5093413D6}" type="datetime1">
              <a:rPr lang="en-US" smtClean="0"/>
              <a:t>5/30/2018</a:t>
            </a:fld>
            <a:endParaRPr lang="en-US"/>
          </a:p>
        </p:txBody>
      </p:sp>
      <p:sp>
        <p:nvSpPr>
          <p:cNvPr id="6" name="Footer Placeholder 5"/>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p>
            <a:fld id="{DF6669D1-DB19-4C99-869C-C8425201646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4DE239AB-934A-484C-A00B-B2EFE75F70A2}" type="datetime1">
              <a:rPr lang="en-US" smtClean="0"/>
              <a:t>5/30/2018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a:t>IST346: Info Tech Management &amp; Administration</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DF6669D1-DB19-4C99-869C-C8425201646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hf hdr="0"/>
  <p:txStyles>
    <p:titleStyle>
      <a:lvl1pPr algn="l" defTabSz="914400" rtl="0" eaLnBrk="1" latinLnBrk="0" hangingPunct="1">
        <a:spcBef>
          <a:spcPct val="0"/>
        </a:spcBef>
        <a:buNone/>
        <a:defRPr sz="4000" kern="1200" spc="-100" baseline="0">
          <a:solidFill>
            <a:srgbClr val="FF5A0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57XDSrwEd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youtu.be/xs6mWS2Jv-Y" TargetMode="Externa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hyperlink" Target="http://images.google.com/imgres?imgurl=http://content.screencast.com/media/1315499f-f337-4cf9-a99e-f8a1e92075a0_aa65a76c-fff6-4e10-b662-ceba8e05d445_static_0_0_00000054.png&amp;imgrefurl=http://marcoramilli.blogspot.com/2008_04_01_archive.html&amp;usg=__gaBKazyU7OwpNl4gCuvpLBYViAI=&amp;h=334&amp;w=501&amp;sz=227&amp;hl=en&amp;start=46&amp;tbnid=BzGDhogZQJ5NMM:&amp;tbnh=87&amp;tbnw=130&amp;prev=/images?q=double+server+room+door&amp;gbv=2&amp;ndsp=20&amp;hl=en&amp;sa=N&amp;start=40" TargetMode="Externa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IST346: Server and </a:t>
            </a:r>
            <a:br>
              <a:rPr lang="en-US" dirty="0"/>
            </a:br>
            <a:r>
              <a:rPr lang="en-US" dirty="0"/>
              <a:t>Server Operating Systems</a:t>
            </a:r>
          </a:p>
        </p:txBody>
      </p:sp>
      <p:pic>
        <p:nvPicPr>
          <p:cNvPr id="35844" name="Picture 4" descr="G:\ist346\Content\comics\63349.strip.sunday-data-center.gif"/>
          <p:cNvPicPr>
            <a:picLocks noChangeAspect="1" noChangeArrowheads="1"/>
          </p:cNvPicPr>
          <p:nvPr/>
        </p:nvPicPr>
        <p:blipFill>
          <a:blip r:embed="rId2" cstate="print"/>
          <a:srcRect/>
          <a:stretch>
            <a:fillRect/>
          </a:stretch>
        </p:blipFill>
        <p:spPr bwMode="auto">
          <a:xfrm>
            <a:off x="228600" y="1752600"/>
            <a:ext cx="8666091" cy="3886200"/>
          </a:xfrm>
          <a:prstGeom prst="rect">
            <a:avLst/>
          </a:prstGeom>
          <a:noFill/>
        </p:spPr>
      </p:pic>
      <p:sp>
        <p:nvSpPr>
          <p:cNvPr id="3" name="Date Placeholder 2"/>
          <p:cNvSpPr>
            <a:spLocks noGrp="1"/>
          </p:cNvSpPr>
          <p:nvPr>
            <p:ph type="dt" sz="half" idx="10"/>
          </p:nvPr>
        </p:nvSpPr>
        <p:spPr/>
        <p:txBody>
          <a:bodyPr/>
          <a:lstStyle/>
          <a:p>
            <a:fld id="{E91F5C94-59AC-4DE6-8C07-F17977DBDE12}" type="datetime1">
              <a:rPr lang="en-US" smtClean="0"/>
              <a:t>5/30/2018</a:t>
            </a:fld>
            <a:endParaRPr lang="en-US"/>
          </a:p>
        </p:txBody>
      </p:sp>
      <p:sp>
        <p:nvSpPr>
          <p:cNvPr id="4" name="Footer Placeholder 3"/>
          <p:cNvSpPr>
            <a:spLocks noGrp="1"/>
          </p:cNvSpPr>
          <p:nvPr>
            <p:ph type="ftr" sz="quarter" idx="11"/>
          </p:nvPr>
        </p:nvSpPr>
        <p:spPr/>
        <p:txBody>
          <a:bodyPr/>
          <a:lstStyle/>
          <a:p>
            <a:pPr algn="ctr"/>
            <a:r>
              <a:rPr lang="en-US"/>
              <a:t>IST346: Info Tech Management &amp; Administration</a:t>
            </a:r>
            <a:endParaRPr lang="en-US" dirty="0"/>
          </a:p>
        </p:txBody>
      </p:sp>
      <p:sp>
        <p:nvSpPr>
          <p:cNvPr id="5" name="Slide Number Placeholder 4"/>
          <p:cNvSpPr>
            <a:spLocks noGrp="1"/>
          </p:cNvSpPr>
          <p:nvPr>
            <p:ph type="sldNum" sz="quarter" idx="12"/>
          </p:nvPr>
        </p:nvSpPr>
        <p:spPr/>
        <p:txBody>
          <a:bodyPr/>
          <a:lstStyle/>
          <a:p>
            <a:fld id="{DF6669D1-DB19-4C99-869C-C84252016461}" type="slidenum">
              <a:rPr lang="en-US" smtClean="0"/>
              <a:pPr/>
              <a:t>1</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21" y="6096000"/>
            <a:ext cx="3212926" cy="563842"/>
          </a:xfrm>
          <a:prstGeom prst="rect">
            <a:avLst/>
          </a:prstGeom>
        </p:spPr>
      </p:pic>
    </p:spTree>
    <p:extLst>
      <p:ext uri="{BB962C8B-B14F-4D97-AF65-F5344CB8AC3E}">
        <p14:creationId xmlns:p14="http://schemas.microsoft.com/office/powerpoint/2010/main" val="2560692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pic>
        <p:nvPicPr>
          <p:cNvPr id="57346" name="Picture 2"/>
          <p:cNvPicPr>
            <a:picLocks noChangeAspect="1" noChangeArrowheads="1"/>
          </p:cNvPicPr>
          <p:nvPr/>
        </p:nvPicPr>
        <p:blipFill>
          <a:blip r:embed="rId3" cstate="print"/>
          <a:srcRect/>
          <a:stretch>
            <a:fillRect/>
          </a:stretch>
        </p:blipFill>
        <p:spPr bwMode="auto">
          <a:xfrm>
            <a:off x="3429000" y="2057400"/>
            <a:ext cx="5418230" cy="3952875"/>
          </a:xfrm>
          <a:prstGeom prst="rect">
            <a:avLst/>
          </a:prstGeom>
          <a:noFill/>
          <a:ln w="9525">
            <a:noFill/>
            <a:miter lim="800000"/>
            <a:headEnd/>
            <a:tailEnd/>
          </a:ln>
        </p:spPr>
      </p:pic>
      <p:sp>
        <p:nvSpPr>
          <p:cNvPr id="3" name="Content Placeholder 2"/>
          <p:cNvSpPr>
            <a:spLocks noGrp="1"/>
          </p:cNvSpPr>
          <p:nvPr>
            <p:ph sz="quarter" idx="1"/>
          </p:nvPr>
        </p:nvSpPr>
        <p:spPr>
          <a:xfrm>
            <a:off x="457200" y="1219200"/>
            <a:ext cx="3657600" cy="4937760"/>
          </a:xfrm>
        </p:spPr>
        <p:txBody>
          <a:bodyPr/>
          <a:lstStyle/>
          <a:p>
            <a:r>
              <a:rPr lang="en-US" dirty="0"/>
              <a:t>Have different OS configurations than workstations</a:t>
            </a:r>
          </a:p>
          <a:p>
            <a:r>
              <a:rPr lang="en-US" dirty="0"/>
              <a:t>Are deployed in a data center</a:t>
            </a:r>
          </a:p>
          <a:p>
            <a:r>
              <a:rPr lang="en-US" dirty="0"/>
              <a:t>Have disk backup systems</a:t>
            </a:r>
          </a:p>
          <a:p>
            <a:r>
              <a:rPr lang="en-US" dirty="0"/>
              <a:t>Have maintenance contracts with the Vendor</a:t>
            </a:r>
          </a:p>
          <a:p>
            <a:endParaRPr lang="en-US" dirty="0"/>
          </a:p>
        </p:txBody>
      </p:sp>
      <p:sp>
        <p:nvSpPr>
          <p:cNvPr id="4" name="Date Placeholder 3"/>
          <p:cNvSpPr>
            <a:spLocks noGrp="1"/>
          </p:cNvSpPr>
          <p:nvPr>
            <p:ph type="dt" sz="half" idx="10"/>
          </p:nvPr>
        </p:nvSpPr>
        <p:spPr/>
        <p:txBody>
          <a:bodyPr/>
          <a:lstStyle/>
          <a:p>
            <a:fld id="{6E651B17-B68F-425D-AB29-C4B3302A0F7C}"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10</a:t>
            </a:fld>
            <a:endParaRPr lang="en-US" dirty="0"/>
          </a:p>
        </p:txBody>
      </p:sp>
    </p:spTree>
    <p:extLst>
      <p:ext uri="{BB962C8B-B14F-4D97-AF65-F5344CB8AC3E}">
        <p14:creationId xmlns:p14="http://schemas.microsoft.com/office/powerpoint/2010/main" val="252948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Server-Class Hardware</a:t>
            </a:r>
          </a:p>
        </p:txBody>
      </p:sp>
      <p:sp>
        <p:nvSpPr>
          <p:cNvPr id="4" name="Content Placeholder 3"/>
          <p:cNvSpPr>
            <a:spLocks noGrp="1"/>
          </p:cNvSpPr>
          <p:nvPr>
            <p:ph sz="quarter" idx="1"/>
          </p:nvPr>
        </p:nvSpPr>
        <p:spPr>
          <a:xfrm>
            <a:off x="457200" y="1219200"/>
            <a:ext cx="4041648" cy="5105400"/>
          </a:xfrm>
        </p:spPr>
        <p:txBody>
          <a:bodyPr>
            <a:normAutofit fontScale="92500" lnSpcReduction="10000"/>
          </a:bodyPr>
          <a:lstStyle/>
          <a:p>
            <a:pPr>
              <a:lnSpc>
                <a:spcPct val="90000"/>
              </a:lnSpc>
            </a:pPr>
            <a:r>
              <a:rPr lang="en-US" sz="2800" dirty="0"/>
              <a:t>More internal space.</a:t>
            </a:r>
          </a:p>
          <a:p>
            <a:pPr>
              <a:lnSpc>
                <a:spcPct val="90000"/>
              </a:lnSpc>
            </a:pPr>
            <a:r>
              <a:rPr lang="en-US" sz="2800" dirty="0"/>
              <a:t>More CPU/Memory.</a:t>
            </a:r>
          </a:p>
          <a:p>
            <a:pPr lvl="1">
              <a:lnSpc>
                <a:spcPct val="90000"/>
              </a:lnSpc>
            </a:pPr>
            <a:r>
              <a:rPr lang="en-US" sz="2400" dirty="0"/>
              <a:t>More / high-end CPUs.</a:t>
            </a:r>
          </a:p>
          <a:p>
            <a:pPr lvl="1">
              <a:lnSpc>
                <a:spcPct val="90000"/>
              </a:lnSpc>
            </a:pPr>
            <a:r>
              <a:rPr lang="en-US" sz="2400" dirty="0"/>
              <a:t>More / faster memory.</a:t>
            </a:r>
          </a:p>
          <a:p>
            <a:pPr>
              <a:lnSpc>
                <a:spcPct val="90000"/>
              </a:lnSpc>
            </a:pPr>
            <a:r>
              <a:rPr lang="en-US" sz="2800" dirty="0"/>
              <a:t>High performance I/O.</a:t>
            </a:r>
          </a:p>
          <a:p>
            <a:pPr lvl="1">
              <a:lnSpc>
                <a:spcPct val="90000"/>
              </a:lnSpc>
            </a:pPr>
            <a:r>
              <a:rPr lang="en-US" sz="2400" dirty="0" err="1"/>
              <a:t>PCIe</a:t>
            </a:r>
            <a:r>
              <a:rPr lang="en-US" sz="2400" dirty="0"/>
              <a:t>/x vs. PCI</a:t>
            </a:r>
          </a:p>
          <a:p>
            <a:pPr lvl="1">
              <a:lnSpc>
                <a:spcPct val="90000"/>
              </a:lnSpc>
            </a:pPr>
            <a:r>
              <a:rPr lang="en-US" sz="2400" dirty="0"/>
              <a:t>SCSI/FC vs. IDE/</a:t>
            </a:r>
            <a:r>
              <a:rPr lang="en-US" sz="2400" dirty="0" err="1"/>
              <a:t>Sata</a:t>
            </a:r>
            <a:endParaRPr lang="en-US" sz="2400" dirty="0"/>
          </a:p>
          <a:p>
            <a:pPr>
              <a:lnSpc>
                <a:spcPct val="90000"/>
              </a:lnSpc>
            </a:pPr>
            <a:r>
              <a:rPr lang="en-US" sz="2800" dirty="0"/>
              <a:t>Rack mounted (typically)</a:t>
            </a:r>
          </a:p>
          <a:p>
            <a:pPr>
              <a:lnSpc>
                <a:spcPct val="90000"/>
              </a:lnSpc>
            </a:pPr>
            <a:r>
              <a:rPr lang="en-US" sz="2800" dirty="0"/>
              <a:t>Redundancy</a:t>
            </a:r>
          </a:p>
          <a:p>
            <a:pPr lvl="1">
              <a:lnSpc>
                <a:spcPct val="90000"/>
              </a:lnSpc>
            </a:pPr>
            <a:r>
              <a:rPr lang="en-US" sz="2400" dirty="0"/>
              <a:t>RAID Storage arrays / Hot-swappable hardware.</a:t>
            </a:r>
          </a:p>
          <a:p>
            <a:pPr>
              <a:lnSpc>
                <a:spcPct val="90000"/>
              </a:lnSpc>
            </a:pPr>
            <a:r>
              <a:rPr lang="en-US" sz="2700" dirty="0"/>
              <a:t>Highly Tested, Certified</a:t>
            </a:r>
          </a:p>
          <a:p>
            <a:pPr>
              <a:lnSpc>
                <a:spcPct val="90000"/>
              </a:lnSpc>
            </a:pPr>
            <a:r>
              <a:rPr lang="en-US" sz="2700" dirty="0"/>
              <a:t>Management interfaces</a:t>
            </a:r>
          </a:p>
        </p:txBody>
      </p:sp>
      <p:pic>
        <p:nvPicPr>
          <p:cNvPr id="6" name="Content Placeholder 5"/>
          <p:cNvPicPr>
            <a:picLocks noGrp="1" noChangeAspect="1" noChangeArrowheads="1"/>
          </p:cNvPicPr>
          <p:nvPr>
            <p:ph sz="quarter" idx="2"/>
          </p:nvPr>
        </p:nvPicPr>
        <p:blipFill>
          <a:blip r:embed="rId2" cstate="print"/>
          <a:srcRect/>
          <a:stretch>
            <a:fillRect/>
          </a:stretch>
        </p:blipFill>
        <p:spPr>
          <a:xfrm>
            <a:off x="4724400" y="1295400"/>
            <a:ext cx="3581400" cy="4775199"/>
          </a:xfrm>
        </p:spPr>
      </p:pic>
      <p:sp>
        <p:nvSpPr>
          <p:cNvPr id="2" name="Date Placeholder 1"/>
          <p:cNvSpPr>
            <a:spLocks noGrp="1"/>
          </p:cNvSpPr>
          <p:nvPr>
            <p:ph type="dt" sz="half" idx="10"/>
          </p:nvPr>
        </p:nvSpPr>
        <p:spPr/>
        <p:txBody>
          <a:bodyPr/>
          <a:lstStyle/>
          <a:p>
            <a:fld id="{981B610C-12B1-415E-84CD-9657B0E78C11}"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p>
            <a:fld id="{2505CAEE-CB22-4B3A-A2B0-7938B12DF57C}" type="slidenum">
              <a:rPr lang="en-US" smtClean="0"/>
              <a:pPr/>
              <a:t>11</a:t>
            </a:fld>
            <a:endParaRPr lang="en-US" dirty="0"/>
          </a:p>
        </p:txBody>
      </p:sp>
    </p:spTree>
    <p:extLst>
      <p:ext uri="{BB962C8B-B14F-4D97-AF65-F5344CB8AC3E}">
        <p14:creationId xmlns:p14="http://schemas.microsoft.com/office/powerpoint/2010/main" val="208900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Servers belong in a server room!</a:t>
            </a:r>
          </a:p>
        </p:txBody>
      </p:sp>
      <p:sp>
        <p:nvSpPr>
          <p:cNvPr id="6" name="Content Placeholder 5"/>
          <p:cNvSpPr>
            <a:spLocks noGrp="1"/>
          </p:cNvSpPr>
          <p:nvPr>
            <p:ph sz="quarter" idx="1"/>
          </p:nvPr>
        </p:nvSpPr>
        <p:spPr/>
        <p:txBody>
          <a:bodyPr/>
          <a:lstStyle/>
          <a:p>
            <a:r>
              <a:rPr lang="en-US" dirty="0"/>
              <a:t>Servers should be kept in their own rooms: data centers</a:t>
            </a:r>
          </a:p>
          <a:p>
            <a:r>
              <a:rPr lang="en-US" dirty="0"/>
              <a:t>DC’s are special homes for servers</a:t>
            </a:r>
          </a:p>
          <a:p>
            <a:r>
              <a:rPr lang="en-US" dirty="0"/>
              <a:t>They have:</a:t>
            </a:r>
          </a:p>
          <a:p>
            <a:pPr lvl="1"/>
            <a:r>
              <a:rPr lang="en-US" dirty="0"/>
              <a:t>Adequate power</a:t>
            </a:r>
          </a:p>
          <a:p>
            <a:pPr lvl="1"/>
            <a:r>
              <a:rPr lang="en-US" dirty="0"/>
              <a:t>UPS / Generators</a:t>
            </a:r>
          </a:p>
          <a:p>
            <a:pPr lvl="1"/>
            <a:r>
              <a:rPr lang="en-US" dirty="0"/>
              <a:t>Fire Suppression</a:t>
            </a:r>
          </a:p>
          <a:p>
            <a:pPr lvl="1"/>
            <a:r>
              <a:rPr lang="en-US" dirty="0"/>
              <a:t>Air Conditioning</a:t>
            </a:r>
          </a:p>
          <a:p>
            <a:pPr lvl="1"/>
            <a:r>
              <a:rPr lang="en-US" dirty="0"/>
              <a:t>Networking</a:t>
            </a:r>
          </a:p>
          <a:p>
            <a:pPr lvl="1"/>
            <a:r>
              <a:rPr lang="en-US" dirty="0"/>
              <a:t>Physical Security</a:t>
            </a:r>
          </a:p>
          <a:p>
            <a:r>
              <a:rPr lang="en-US" dirty="0"/>
              <a:t>More on data centers</a:t>
            </a:r>
            <a:br>
              <a:rPr lang="en-US" dirty="0"/>
            </a:br>
            <a:r>
              <a:rPr lang="en-US" dirty="0"/>
              <a:t>later in the semester</a:t>
            </a:r>
          </a:p>
          <a:p>
            <a:pPr lvl="1"/>
            <a:endParaRPr lang="en-US" dirty="0"/>
          </a:p>
          <a:p>
            <a:pPr lvl="1"/>
            <a:endParaRPr lang="en-US" dirty="0"/>
          </a:p>
          <a:p>
            <a:pPr lvl="1"/>
            <a:endParaRPr lang="en-US" dirty="0"/>
          </a:p>
        </p:txBody>
      </p:sp>
      <p:pic>
        <p:nvPicPr>
          <p:cNvPr id="52227" name="Picture 3"/>
          <p:cNvPicPr>
            <a:picLocks noChangeAspect="1" noChangeArrowheads="1"/>
          </p:cNvPicPr>
          <p:nvPr/>
        </p:nvPicPr>
        <p:blipFill>
          <a:blip r:embed="rId3" cstate="print"/>
          <a:srcRect/>
          <a:stretch>
            <a:fillRect/>
          </a:stretch>
        </p:blipFill>
        <p:spPr bwMode="auto">
          <a:xfrm>
            <a:off x="4495800" y="2438400"/>
            <a:ext cx="4267200" cy="4306349"/>
          </a:xfrm>
          <a:prstGeom prst="rect">
            <a:avLst/>
          </a:prstGeom>
          <a:noFill/>
          <a:ln w="9525">
            <a:solidFill>
              <a:schemeClr val="tx1"/>
            </a:solidFill>
            <a:miter lim="800000"/>
            <a:headEnd/>
            <a:tailEnd/>
          </a:ln>
        </p:spPr>
      </p:pic>
      <p:sp>
        <p:nvSpPr>
          <p:cNvPr id="2" name="Date Placeholder 1"/>
          <p:cNvSpPr>
            <a:spLocks noGrp="1"/>
          </p:cNvSpPr>
          <p:nvPr>
            <p:ph type="dt" sz="half" idx="10"/>
          </p:nvPr>
        </p:nvSpPr>
        <p:spPr/>
        <p:txBody>
          <a:bodyPr/>
          <a:lstStyle/>
          <a:p>
            <a:fld id="{88ADDE12-B388-4F59-AB2C-27E38856BDF0}"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12</a:t>
            </a:fld>
            <a:endParaRPr lang="en-US" dirty="0"/>
          </a:p>
        </p:txBody>
      </p:sp>
    </p:spTree>
    <p:extLst>
      <p:ext uri="{BB962C8B-B14F-4D97-AF65-F5344CB8AC3E}">
        <p14:creationId xmlns:p14="http://schemas.microsoft.com/office/powerpoint/2010/main" val="215493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Nobody likes to work in a data center</a:t>
            </a:r>
          </a:p>
        </p:txBody>
      </p:sp>
      <p:sp>
        <p:nvSpPr>
          <p:cNvPr id="3" name="Content Placeholder 2"/>
          <p:cNvSpPr>
            <a:spLocks noGrp="1"/>
          </p:cNvSpPr>
          <p:nvPr>
            <p:ph sz="quarter" idx="1"/>
          </p:nvPr>
        </p:nvSpPr>
        <p:spPr/>
        <p:txBody>
          <a:bodyPr/>
          <a:lstStyle/>
          <a:p>
            <a:r>
              <a:rPr lang="en-US" dirty="0"/>
              <a:t>They’re cold, noisy and cramped. </a:t>
            </a:r>
          </a:p>
          <a:p>
            <a:r>
              <a:rPr lang="en-US" dirty="0"/>
              <a:t>Efficient space for servers, no so much for people!</a:t>
            </a:r>
          </a:p>
          <a:p>
            <a:r>
              <a:rPr lang="en-US" dirty="0"/>
              <a:t>Remote Administration is key</a:t>
            </a:r>
          </a:p>
          <a:p>
            <a:pPr lvl="1"/>
            <a:r>
              <a:rPr lang="en-US" dirty="0"/>
              <a:t>Access to system consoles remotely</a:t>
            </a:r>
          </a:p>
          <a:p>
            <a:pPr lvl="2"/>
            <a:r>
              <a:rPr lang="en-US" dirty="0"/>
              <a:t>SSH / VNC  on Linux</a:t>
            </a:r>
          </a:p>
          <a:p>
            <a:pPr lvl="2"/>
            <a:r>
              <a:rPr lang="en-US" dirty="0"/>
              <a:t>Remote Desktop on Windows</a:t>
            </a:r>
          </a:p>
          <a:p>
            <a:pPr lvl="1"/>
            <a:r>
              <a:rPr lang="en-US" dirty="0"/>
              <a:t>Hard Boot (Power On/Off ) servers can be problematic</a:t>
            </a:r>
          </a:p>
          <a:p>
            <a:pPr lvl="1"/>
            <a:r>
              <a:rPr lang="en-US" dirty="0"/>
              <a:t>Media insertion can be an issue, too.</a:t>
            </a:r>
          </a:p>
          <a:p>
            <a:pPr lvl="1"/>
            <a:endParaRPr lang="en-US" dirty="0"/>
          </a:p>
          <a:p>
            <a:pPr lvl="1"/>
            <a:r>
              <a:rPr lang="en-US" b="1" dirty="0"/>
              <a:t>There’s a Data Center Unit Later in the course, so more is to come.</a:t>
            </a:r>
          </a:p>
          <a:p>
            <a:endParaRPr lang="en-US" dirty="0"/>
          </a:p>
        </p:txBody>
      </p:sp>
      <p:sp>
        <p:nvSpPr>
          <p:cNvPr id="4" name="Date Placeholder 3"/>
          <p:cNvSpPr>
            <a:spLocks noGrp="1"/>
          </p:cNvSpPr>
          <p:nvPr>
            <p:ph type="dt" sz="half" idx="10"/>
          </p:nvPr>
        </p:nvSpPr>
        <p:spPr/>
        <p:txBody>
          <a:bodyPr/>
          <a:lstStyle/>
          <a:p>
            <a:fld id="{347AA0E2-164A-4B11-A1AC-6C3E39B463A5}"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13</a:t>
            </a:fld>
            <a:endParaRPr lang="en-US" dirty="0"/>
          </a:p>
        </p:txBody>
      </p:sp>
    </p:spTree>
    <p:extLst>
      <p:ext uri="{BB962C8B-B14F-4D97-AF65-F5344CB8AC3E}">
        <p14:creationId xmlns:p14="http://schemas.microsoft.com/office/powerpoint/2010/main" val="3709214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14400"/>
          </a:xfrm>
        </p:spPr>
        <p:txBody>
          <a:bodyPr/>
          <a:lstStyle/>
          <a:p>
            <a:r>
              <a:rPr lang="en-US" dirty="0"/>
              <a:t>Maintenance Contracts</a:t>
            </a:r>
          </a:p>
        </p:txBody>
      </p:sp>
      <p:sp>
        <p:nvSpPr>
          <p:cNvPr id="3" name="Content Placeholder 2"/>
          <p:cNvSpPr>
            <a:spLocks noGrp="1"/>
          </p:cNvSpPr>
          <p:nvPr>
            <p:ph sz="quarter" idx="1"/>
          </p:nvPr>
        </p:nvSpPr>
        <p:spPr>
          <a:xfrm>
            <a:off x="457200" y="1371600"/>
            <a:ext cx="8229600" cy="5105400"/>
          </a:xfrm>
        </p:spPr>
        <p:txBody>
          <a:bodyPr>
            <a:normAutofit lnSpcReduction="10000"/>
          </a:bodyPr>
          <a:lstStyle/>
          <a:p>
            <a:r>
              <a:rPr lang="en-US" dirty="0"/>
              <a:t>Let’s face it, hardware fails. </a:t>
            </a:r>
            <a:br>
              <a:rPr lang="en-US" dirty="0"/>
            </a:br>
            <a:r>
              <a:rPr lang="en-US" dirty="0"/>
              <a:t>Longer running time </a:t>
            </a:r>
            <a:r>
              <a:rPr lang="en-US" dirty="0">
                <a:sym typeface="Wingdings" pitchFamily="2" charset="2"/>
              </a:rPr>
              <a:t> Greater chance of failure</a:t>
            </a:r>
          </a:p>
          <a:p>
            <a:r>
              <a:rPr lang="en-US" dirty="0">
                <a:sym typeface="Wingdings" pitchFamily="2" charset="2"/>
              </a:rPr>
              <a:t>Hardware on maintenance contracts will guarantee replacement parts and may even include a service dispatch technician (on site).</a:t>
            </a:r>
          </a:p>
          <a:p>
            <a:r>
              <a:rPr lang="en-US" dirty="0">
                <a:sym typeface="Wingdings" pitchFamily="2" charset="2"/>
              </a:rPr>
              <a:t>Mission critical servers should have 2-4 hour response, on-site coverage. NBD, SBD, 9x5, 24x7,4 hours, 2 hours.</a:t>
            </a:r>
          </a:p>
          <a:p>
            <a:r>
              <a:rPr lang="en-US" dirty="0">
                <a:sym typeface="Wingdings" pitchFamily="2" charset="2"/>
              </a:rPr>
              <a:t>2 Hour response means vendor will respond within 2 hours.</a:t>
            </a:r>
          </a:p>
          <a:p>
            <a:r>
              <a:rPr lang="en-US" dirty="0">
                <a:sym typeface="Wingdings" pitchFamily="2" charset="2"/>
              </a:rPr>
              <a:t>Having spare parts on hand, “on the shelf” is a common practice.</a:t>
            </a:r>
          </a:p>
          <a:p>
            <a:r>
              <a:rPr lang="en-US" dirty="0">
                <a:sym typeface="Wingdings" pitchFamily="2" charset="2"/>
              </a:rPr>
              <a:t>Service contracts can be purchased from the hardware vendor, but also from 3</a:t>
            </a:r>
            <a:r>
              <a:rPr lang="en-US" baseline="30000" dirty="0">
                <a:sym typeface="Wingdings" pitchFamily="2" charset="2"/>
              </a:rPr>
              <a:t>rd</a:t>
            </a:r>
            <a:r>
              <a:rPr lang="en-US" dirty="0">
                <a:sym typeface="Wingdings" pitchFamily="2" charset="2"/>
              </a:rPr>
              <a:t> parties.</a:t>
            </a:r>
            <a:endParaRPr lang="en-US" dirty="0"/>
          </a:p>
        </p:txBody>
      </p:sp>
      <p:sp>
        <p:nvSpPr>
          <p:cNvPr id="4" name="Date Placeholder 3"/>
          <p:cNvSpPr>
            <a:spLocks noGrp="1"/>
          </p:cNvSpPr>
          <p:nvPr>
            <p:ph type="dt" sz="half" idx="10"/>
          </p:nvPr>
        </p:nvSpPr>
        <p:spPr/>
        <p:txBody>
          <a:bodyPr/>
          <a:lstStyle/>
          <a:p>
            <a:fld id="{0FE00F1C-4338-474C-8E9B-4BDB1B9D4B50}"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14</a:t>
            </a:fld>
            <a:endParaRPr lang="en-US" dirty="0"/>
          </a:p>
        </p:txBody>
      </p:sp>
    </p:spTree>
    <p:extLst>
      <p:ext uri="{BB962C8B-B14F-4D97-AF65-F5344CB8AC3E}">
        <p14:creationId xmlns:p14="http://schemas.microsoft.com/office/powerpoint/2010/main" val="334716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a:bodyPr>
          <a:lstStyle/>
          <a:p>
            <a:r>
              <a:rPr lang="en-US" dirty="0"/>
              <a:t>What is most likely to fail on a server?</a:t>
            </a:r>
          </a:p>
        </p:txBody>
      </p:sp>
      <p:sp>
        <p:nvSpPr>
          <p:cNvPr id="3" name="Content Placeholder 2"/>
          <p:cNvSpPr>
            <a:spLocks noGrp="1"/>
          </p:cNvSpPr>
          <p:nvPr>
            <p:ph sz="quarter" idx="1"/>
          </p:nvPr>
        </p:nvSpPr>
        <p:spPr>
          <a:xfrm>
            <a:off x="457200" y="1371600"/>
            <a:ext cx="8229600" cy="5334000"/>
          </a:xfrm>
        </p:spPr>
        <p:txBody>
          <a:bodyPr>
            <a:normAutofit fontScale="92500" lnSpcReduction="10000"/>
          </a:bodyPr>
          <a:lstStyle/>
          <a:p>
            <a:r>
              <a:rPr lang="en-US" dirty="0"/>
              <a:t>Anything with “moving parts”</a:t>
            </a:r>
          </a:p>
          <a:p>
            <a:r>
              <a:rPr lang="en-US" dirty="0"/>
              <a:t>#1 – Disk Drive (lots of moving parts)</a:t>
            </a:r>
          </a:p>
          <a:p>
            <a:pPr lvl="1"/>
            <a:r>
              <a:rPr lang="en-US" dirty="0"/>
              <a:t>Redundant Disks RAID 1, 5, 6 are common</a:t>
            </a:r>
          </a:p>
          <a:p>
            <a:pPr lvl="1"/>
            <a:r>
              <a:rPr lang="en-US" dirty="0"/>
              <a:t>Server keeps working despite disk failure</a:t>
            </a:r>
          </a:p>
          <a:p>
            <a:pPr lvl="1"/>
            <a:r>
              <a:rPr lang="en-US" dirty="0"/>
              <a:t>Most servers have hot-plug in / hot-spare technology</a:t>
            </a:r>
          </a:p>
          <a:p>
            <a:pPr lvl="1"/>
            <a:r>
              <a:rPr lang="en-US" dirty="0"/>
              <a:t>Good idea to keep a spare disk on the shelf “OTS.”</a:t>
            </a:r>
          </a:p>
          <a:p>
            <a:pPr lvl="1"/>
            <a:r>
              <a:rPr lang="en-US" dirty="0"/>
              <a:t>The more disks in your RAID, the better the performance.</a:t>
            </a:r>
          </a:p>
          <a:p>
            <a:r>
              <a:rPr lang="en-US" dirty="0"/>
              <a:t>#2 – Power supply (fans, power surges)</a:t>
            </a:r>
          </a:p>
          <a:p>
            <a:pPr lvl="1"/>
            <a:r>
              <a:rPr lang="en-US" dirty="0"/>
              <a:t>Redundant power supplies means server can continue to operate if one PS fails.</a:t>
            </a:r>
          </a:p>
          <a:p>
            <a:pPr lvl="1"/>
            <a:r>
              <a:rPr lang="en-US" dirty="0"/>
              <a:t> Most Servers have hot plug-in technology for PS</a:t>
            </a:r>
          </a:p>
          <a:p>
            <a:pPr lvl="1"/>
            <a:r>
              <a:rPr lang="en-US" dirty="0"/>
              <a:t>Redundant PS’s should have separate power cords on separate power sources.</a:t>
            </a:r>
          </a:p>
          <a:p>
            <a:r>
              <a:rPr lang="en-US" dirty="0"/>
              <a:t>#3 – Network Interface Card (NIC)</a:t>
            </a:r>
          </a:p>
          <a:p>
            <a:pPr lvl="1"/>
            <a:r>
              <a:rPr lang="en-US" dirty="0"/>
              <a:t>Redundant NIC’s with automatic failover are common.</a:t>
            </a:r>
          </a:p>
        </p:txBody>
      </p:sp>
      <p:sp>
        <p:nvSpPr>
          <p:cNvPr id="4" name="Date Placeholder 3"/>
          <p:cNvSpPr>
            <a:spLocks noGrp="1"/>
          </p:cNvSpPr>
          <p:nvPr>
            <p:ph type="dt" sz="half" idx="10"/>
          </p:nvPr>
        </p:nvSpPr>
        <p:spPr/>
        <p:txBody>
          <a:bodyPr/>
          <a:lstStyle/>
          <a:p>
            <a:fld id="{AE991BAA-FE49-4FD9-8956-8398178444C4}"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15</a:t>
            </a:fld>
            <a:endParaRPr lang="en-US" dirty="0"/>
          </a:p>
        </p:txBody>
      </p:sp>
    </p:spTree>
    <p:extLst>
      <p:ext uri="{BB962C8B-B14F-4D97-AF65-F5344CB8AC3E}">
        <p14:creationId xmlns:p14="http://schemas.microsoft.com/office/powerpoint/2010/main" val="365982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idx="1"/>
          </p:nvPr>
        </p:nvSpPr>
        <p:spPr/>
        <p:txBody>
          <a:bodyPr/>
          <a:lstStyle/>
          <a:p>
            <a:endParaRPr lang="en-US" dirty="0">
              <a:hlinkClick r:id="rId3"/>
            </a:endParaRPr>
          </a:p>
          <a:p>
            <a:r>
              <a:rPr lang="en-US" dirty="0">
                <a:hlinkClick r:id="rId3"/>
              </a:rPr>
              <a:t>http://www.youtube.com/watch?v=57XDSrwEdRg</a:t>
            </a:r>
            <a:r>
              <a:rPr lang="en-US" dirty="0"/>
              <a:t> </a:t>
            </a:r>
          </a:p>
        </p:txBody>
      </p:sp>
      <p:sp>
        <p:nvSpPr>
          <p:cNvPr id="2" name="Title 1"/>
          <p:cNvSpPr>
            <a:spLocks noGrp="1"/>
          </p:cNvSpPr>
          <p:nvPr>
            <p:ph type="title"/>
          </p:nvPr>
        </p:nvSpPr>
        <p:spPr>
          <a:xfrm>
            <a:off x="533400" y="533400"/>
            <a:ext cx="8229600" cy="914400"/>
          </a:xfrm>
        </p:spPr>
        <p:txBody>
          <a:bodyPr>
            <a:normAutofit/>
          </a:bodyPr>
          <a:lstStyle/>
          <a:p>
            <a:r>
              <a:rPr lang="en-US" dirty="0"/>
              <a:t>Server Virtualization – Are you Hip?</a:t>
            </a:r>
          </a:p>
        </p:txBody>
      </p:sp>
      <p:sp>
        <p:nvSpPr>
          <p:cNvPr id="3" name="Date Placeholder 2"/>
          <p:cNvSpPr>
            <a:spLocks noGrp="1"/>
          </p:cNvSpPr>
          <p:nvPr>
            <p:ph type="dt" sz="half" idx="10"/>
          </p:nvPr>
        </p:nvSpPr>
        <p:spPr/>
        <p:txBody>
          <a:bodyPr/>
          <a:lstStyle/>
          <a:p>
            <a:fld id="{C7F9C56C-8B62-41BC-9C3B-26485E4B9ABB}"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16</a:t>
            </a:fld>
            <a:endParaRPr lang="en-US" dirty="0"/>
          </a:p>
        </p:txBody>
      </p:sp>
    </p:spTree>
    <p:extLst>
      <p:ext uri="{BB962C8B-B14F-4D97-AF65-F5344CB8AC3E}">
        <p14:creationId xmlns:p14="http://schemas.microsoft.com/office/powerpoint/2010/main" val="119103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of Servers</a:t>
            </a:r>
          </a:p>
        </p:txBody>
      </p:sp>
      <p:sp>
        <p:nvSpPr>
          <p:cNvPr id="3" name="Content Placeholder 2"/>
          <p:cNvSpPr>
            <a:spLocks noGrp="1"/>
          </p:cNvSpPr>
          <p:nvPr>
            <p:ph sz="quarter" idx="1"/>
          </p:nvPr>
        </p:nvSpPr>
        <p:spPr/>
        <p:txBody>
          <a:bodyPr>
            <a:normAutofit fontScale="92500" lnSpcReduction="20000"/>
          </a:bodyPr>
          <a:lstStyle/>
          <a:p>
            <a:r>
              <a:rPr lang="en-US" dirty="0"/>
              <a:t>Problem with physical server hardware is:</a:t>
            </a:r>
          </a:p>
          <a:p>
            <a:pPr lvl="1"/>
            <a:r>
              <a:rPr lang="en-US" dirty="0"/>
              <a:t>Management, the more servers you have, the harder they are to manage.</a:t>
            </a:r>
          </a:p>
          <a:p>
            <a:pPr lvl="1"/>
            <a:r>
              <a:rPr lang="en-US" dirty="0"/>
              <a:t>It can be grossly under-utilized in CPU, Memory or Storage for a given service</a:t>
            </a:r>
          </a:p>
          <a:p>
            <a:pPr lvl="1"/>
            <a:r>
              <a:rPr lang="en-US" dirty="0"/>
              <a:t>When it goes over resource capacity,  you need to buy new hardware or upgrade.</a:t>
            </a:r>
          </a:p>
          <a:p>
            <a:pPr lvl="1"/>
            <a:r>
              <a:rPr lang="en-US" dirty="0"/>
              <a:t>Space, physical servers require more space in your data centers.</a:t>
            </a:r>
          </a:p>
          <a:p>
            <a:r>
              <a:rPr lang="en-US" dirty="0"/>
              <a:t>Organizations have been turning to virtual server infrastructure to address these limitations.</a:t>
            </a:r>
          </a:p>
          <a:p>
            <a:pPr lvl="1"/>
            <a:r>
              <a:rPr lang="en-US" dirty="0"/>
              <a:t>Capacity can be scaled up or down based on the needs of the service at the times they are required</a:t>
            </a:r>
          </a:p>
          <a:p>
            <a:pPr lvl="1"/>
            <a:r>
              <a:rPr lang="en-US" dirty="0"/>
              <a:t>Maximizes the investment in hardware – get the most bang for your buck.</a:t>
            </a:r>
          </a:p>
          <a:p>
            <a:pPr lvl="1"/>
            <a:r>
              <a:rPr lang="en-US" dirty="0"/>
              <a:t>Makes it easer to power on/off servers and deal with media insertion issues.</a:t>
            </a:r>
          </a:p>
          <a:p>
            <a:pPr lvl="1"/>
            <a:r>
              <a:rPr lang="en-US" dirty="0"/>
              <a:t>Virtualized servers have the same hardware configuration</a:t>
            </a:r>
          </a:p>
          <a:p>
            <a:pPr lvl="1"/>
            <a:endParaRPr lang="en-US" dirty="0"/>
          </a:p>
          <a:p>
            <a:pPr lvl="1"/>
            <a:endParaRPr lang="en-US" dirty="0"/>
          </a:p>
          <a:p>
            <a:pPr lvl="1"/>
            <a:endParaRPr lang="en-US" dirty="0"/>
          </a:p>
        </p:txBody>
      </p:sp>
      <p:sp>
        <p:nvSpPr>
          <p:cNvPr id="4" name="Date Placeholder 3"/>
          <p:cNvSpPr>
            <a:spLocks noGrp="1"/>
          </p:cNvSpPr>
          <p:nvPr>
            <p:ph type="dt" sz="half" idx="10"/>
          </p:nvPr>
        </p:nvSpPr>
        <p:spPr/>
        <p:txBody>
          <a:bodyPr/>
          <a:lstStyle/>
          <a:p>
            <a:fld id="{DD2DC3F4-C738-4089-ABE3-1636F033B284}"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17</a:t>
            </a:fld>
            <a:endParaRPr lang="en-US" dirty="0"/>
          </a:p>
        </p:txBody>
      </p:sp>
    </p:spTree>
    <p:extLst>
      <p:ext uri="{BB962C8B-B14F-4D97-AF65-F5344CB8AC3E}">
        <p14:creationId xmlns:p14="http://schemas.microsoft.com/office/powerpoint/2010/main" val="2613978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SU virtual server infrastructure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05128"/>
            <a:ext cx="7772400" cy="545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105EB264-2CF4-4380-89AC-AEBA869C0D55}" type="datetime1">
              <a:rPr lang="en-US" smtClean="0"/>
              <a:t>5/30/2018</a:t>
            </a:fld>
            <a:endParaRPr lang="en-US" dirty="0"/>
          </a:p>
        </p:txBody>
      </p:sp>
      <p:sp>
        <p:nvSpPr>
          <p:cNvPr id="4" name="Footer Placeholder 3"/>
          <p:cNvSpPr>
            <a:spLocks noGrp="1"/>
          </p:cNvSpPr>
          <p:nvPr>
            <p:ph type="ftr" sz="quarter" idx="11"/>
          </p:nvPr>
        </p:nvSpPr>
        <p:spPr/>
        <p:txBody>
          <a:bodyPr/>
          <a:lstStyle/>
          <a:p>
            <a:r>
              <a:rPr lang="en-US"/>
              <a:t>IST346: Info Tech Management &amp; Administration</a:t>
            </a:r>
            <a:endParaRPr lang="en-US" dirty="0"/>
          </a:p>
        </p:txBody>
      </p:sp>
      <p:sp>
        <p:nvSpPr>
          <p:cNvPr id="5" name="Slide Number Placeholder 4"/>
          <p:cNvSpPr>
            <a:spLocks noGrp="1"/>
          </p:cNvSpPr>
          <p:nvPr>
            <p:ph type="sldNum" sz="quarter" idx="12"/>
          </p:nvPr>
        </p:nvSpPr>
        <p:spPr/>
        <p:txBody>
          <a:bodyPr/>
          <a:lstStyle/>
          <a:p>
            <a:fld id="{DF6669D1-DB19-4C99-869C-C84252016461}" type="slidenum">
              <a:rPr lang="en-US" smtClean="0"/>
              <a:pPr/>
              <a:t>18</a:t>
            </a:fld>
            <a:endParaRPr lang="en-US" dirty="0"/>
          </a:p>
        </p:txBody>
      </p:sp>
    </p:spTree>
    <p:extLst>
      <p:ext uri="{BB962C8B-B14F-4D97-AF65-F5344CB8AC3E}">
        <p14:creationId xmlns:p14="http://schemas.microsoft.com/office/powerpoint/2010/main" val="209938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Types of Servers:</a:t>
            </a:r>
            <a:br>
              <a:rPr lang="en-US" dirty="0"/>
            </a:br>
            <a:r>
              <a:rPr lang="en-US" dirty="0"/>
              <a:t>Hardware Options</a:t>
            </a:r>
            <a:br>
              <a:rPr lang="en-US" dirty="0"/>
            </a:br>
            <a:r>
              <a:rPr lang="en-US" dirty="0"/>
              <a:t>Operating Systems</a:t>
            </a:r>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fld id="{4D5E40A7-3FD7-4DFD-867A-F23B0DCB277C}"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19</a:t>
            </a:fld>
            <a:endParaRPr lang="en-US"/>
          </a:p>
        </p:txBody>
      </p:sp>
    </p:spTree>
    <p:extLst>
      <p:ext uri="{BB962C8B-B14F-4D97-AF65-F5344CB8AC3E}">
        <p14:creationId xmlns:p14="http://schemas.microsoft.com/office/powerpoint/2010/main" val="3910791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
          </p:nvPr>
        </p:nvSpPr>
        <p:spPr/>
        <p:txBody>
          <a:bodyPr/>
          <a:lstStyle/>
          <a:p>
            <a:r>
              <a:rPr lang="en-US" dirty="0"/>
              <a:t>Understand the difference between servers and workstations</a:t>
            </a:r>
          </a:p>
          <a:p>
            <a:r>
              <a:rPr lang="en-US" dirty="0"/>
              <a:t>Discuss the common IT issues surrounding  servers, including server virtualization</a:t>
            </a:r>
          </a:p>
          <a:p>
            <a:r>
              <a:rPr lang="en-US" dirty="0"/>
              <a:t>Outlay the various types of servers and operating systems</a:t>
            </a:r>
          </a:p>
          <a:p>
            <a:endParaRPr lang="en-US" dirty="0"/>
          </a:p>
          <a:p>
            <a:endParaRPr lang="en-US" dirty="0"/>
          </a:p>
        </p:txBody>
      </p:sp>
      <p:sp>
        <p:nvSpPr>
          <p:cNvPr id="4" name="Date Placeholder 3"/>
          <p:cNvSpPr>
            <a:spLocks noGrp="1"/>
          </p:cNvSpPr>
          <p:nvPr>
            <p:ph type="dt" sz="half" idx="10"/>
          </p:nvPr>
        </p:nvSpPr>
        <p:spPr/>
        <p:txBody>
          <a:bodyPr/>
          <a:lstStyle/>
          <a:p>
            <a:fld id="{A5789F37-7037-4ED3-9A98-6FE18C374319}"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a:t>
            </a:fld>
            <a:endParaRPr lang="en-US" dirty="0"/>
          </a:p>
        </p:txBody>
      </p:sp>
    </p:spTree>
    <p:extLst>
      <p:ext uri="{BB962C8B-B14F-4D97-AF65-F5344CB8AC3E}">
        <p14:creationId xmlns:p14="http://schemas.microsoft.com/office/powerpoint/2010/main" val="347188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3400"/>
            <a:ext cx="8229600" cy="776773"/>
          </a:xfrm>
        </p:spPr>
        <p:txBody>
          <a:bodyPr/>
          <a:lstStyle/>
          <a:p>
            <a:r>
              <a:rPr lang="en-US" dirty="0"/>
              <a:t>Rack Mountable Servers</a:t>
            </a:r>
          </a:p>
        </p:txBody>
      </p:sp>
      <p:sp>
        <p:nvSpPr>
          <p:cNvPr id="5" name="Content Placeholder 4"/>
          <p:cNvSpPr>
            <a:spLocks noGrp="1"/>
          </p:cNvSpPr>
          <p:nvPr>
            <p:ph sz="quarter" idx="1"/>
          </p:nvPr>
        </p:nvSpPr>
        <p:spPr>
          <a:xfrm>
            <a:off x="457200" y="1234440"/>
            <a:ext cx="4495800" cy="4937760"/>
          </a:xfrm>
        </p:spPr>
        <p:txBody>
          <a:bodyPr/>
          <a:lstStyle/>
          <a:p>
            <a:r>
              <a:rPr lang="en-US" dirty="0"/>
              <a:t>Server hardware in configured in to fit in a Rack chassis.</a:t>
            </a:r>
          </a:p>
          <a:p>
            <a:r>
              <a:rPr lang="en-US" dirty="0"/>
              <a:t>Measured in Rack Units (U’s)</a:t>
            </a:r>
          </a:p>
          <a:p>
            <a:r>
              <a:rPr lang="en-US" dirty="0"/>
              <a:t>Servers Accessible via Front/Back</a:t>
            </a:r>
          </a:p>
          <a:p>
            <a:r>
              <a:rPr lang="en-US" dirty="0"/>
              <a:t>Server can be maintained, repaired and upgraded while in the rack.</a:t>
            </a:r>
          </a:p>
          <a:p>
            <a:endParaRPr lang="en-US" dirty="0"/>
          </a:p>
        </p:txBody>
      </p:sp>
      <p:pic>
        <p:nvPicPr>
          <p:cNvPr id="6" name="Picture 5" descr="server_rack"/>
          <p:cNvPicPr>
            <a:picLocks noChangeAspect="1" noChangeArrowheads="1"/>
          </p:cNvPicPr>
          <p:nvPr/>
        </p:nvPicPr>
        <p:blipFill>
          <a:blip r:embed="rId2" cstate="print"/>
          <a:srcRect/>
          <a:stretch>
            <a:fillRect/>
          </a:stretch>
        </p:blipFill>
        <p:spPr bwMode="auto">
          <a:xfrm>
            <a:off x="5638800" y="1310173"/>
            <a:ext cx="3276600" cy="3109427"/>
          </a:xfrm>
          <a:prstGeom prst="rect">
            <a:avLst/>
          </a:prstGeom>
          <a:noFill/>
        </p:spPr>
      </p:pic>
      <p:pic>
        <p:nvPicPr>
          <p:cNvPr id="7" name="Picture 7" descr="pedge_t105_overview1"/>
          <p:cNvPicPr>
            <a:picLocks noChangeAspect="1" noChangeArrowheads="1"/>
          </p:cNvPicPr>
          <p:nvPr/>
        </p:nvPicPr>
        <p:blipFill>
          <a:blip r:embed="rId3" cstate="print"/>
          <a:srcRect l="15591" r="16200"/>
          <a:stretch>
            <a:fillRect/>
          </a:stretch>
        </p:blipFill>
        <p:spPr bwMode="auto">
          <a:xfrm>
            <a:off x="5867400" y="4542064"/>
            <a:ext cx="2743200" cy="1934936"/>
          </a:xfrm>
          <a:prstGeom prst="rect">
            <a:avLst/>
          </a:prstGeom>
          <a:noFill/>
        </p:spPr>
      </p:pic>
      <p:sp>
        <p:nvSpPr>
          <p:cNvPr id="2" name="Date Placeholder 1"/>
          <p:cNvSpPr>
            <a:spLocks noGrp="1"/>
          </p:cNvSpPr>
          <p:nvPr>
            <p:ph type="dt" sz="half" idx="10"/>
          </p:nvPr>
        </p:nvSpPr>
        <p:spPr/>
        <p:txBody>
          <a:bodyPr/>
          <a:lstStyle/>
          <a:p>
            <a:fld id="{9EAAD3BD-508C-4B49-B405-2AD45C7CFBA4}"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8" name="Slide Number Placeholder 7"/>
          <p:cNvSpPr>
            <a:spLocks noGrp="1"/>
          </p:cNvSpPr>
          <p:nvPr>
            <p:ph type="sldNum" sz="quarter" idx="12"/>
          </p:nvPr>
        </p:nvSpPr>
        <p:spPr/>
        <p:txBody>
          <a:bodyPr/>
          <a:lstStyle/>
          <a:p>
            <a:fld id="{DF6669D1-DB19-4C99-869C-C84252016461}" type="slidenum">
              <a:rPr lang="en-US" smtClean="0"/>
              <a:pPr/>
              <a:t>20</a:t>
            </a:fld>
            <a:endParaRPr lang="en-US" dirty="0"/>
          </a:p>
        </p:txBody>
      </p:sp>
    </p:spTree>
    <p:extLst>
      <p:ext uri="{BB962C8B-B14F-4D97-AF65-F5344CB8AC3E}">
        <p14:creationId xmlns:p14="http://schemas.microsoft.com/office/powerpoint/2010/main" val="39343964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Does it take long to rack servers?</a:t>
            </a:r>
          </a:p>
        </p:txBody>
      </p:sp>
      <p:sp>
        <p:nvSpPr>
          <p:cNvPr id="3" name="Content Placeholder 2"/>
          <p:cNvSpPr>
            <a:spLocks noGrp="1"/>
          </p:cNvSpPr>
          <p:nvPr>
            <p:ph sz="quarter"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see the process in high-speed:</a:t>
            </a:r>
            <a:br>
              <a:rPr lang="en-US" dirty="0"/>
            </a:br>
            <a:r>
              <a:rPr lang="en-US" dirty="0">
                <a:hlinkClick r:id="rId2"/>
              </a:rPr>
              <a:t>http://youtu.be/xs6mWS2Jv-Y</a:t>
            </a:r>
            <a:endParaRPr lang="en-US" dirty="0"/>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24135"/>
            <a:ext cx="344805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stuad.com/wp-content/uploads/2010/12/server-room-typic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828800"/>
            <a:ext cx="4190481" cy="3142861"/>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5657C385-EB81-41B9-9ADD-44D6ED43BA8E}"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21</a:t>
            </a:fld>
            <a:endParaRPr lang="en-US" dirty="0"/>
          </a:p>
        </p:txBody>
      </p:sp>
    </p:spTree>
    <p:extLst>
      <p:ext uri="{BB962C8B-B14F-4D97-AF65-F5344CB8AC3E}">
        <p14:creationId xmlns:p14="http://schemas.microsoft.com/office/powerpoint/2010/main" val="674123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22630"/>
          </a:xfrm>
        </p:spPr>
        <p:txBody>
          <a:bodyPr/>
          <a:lstStyle/>
          <a:p>
            <a:r>
              <a:rPr lang="en-US" dirty="0"/>
              <a:t>Server Appliances</a:t>
            </a:r>
          </a:p>
        </p:txBody>
      </p:sp>
      <p:sp>
        <p:nvSpPr>
          <p:cNvPr id="3" name="Content Placeholder 2"/>
          <p:cNvSpPr>
            <a:spLocks noGrp="1"/>
          </p:cNvSpPr>
          <p:nvPr>
            <p:ph sz="quarter" idx="1"/>
          </p:nvPr>
        </p:nvSpPr>
        <p:spPr>
          <a:xfrm>
            <a:off x="457200" y="1219200"/>
            <a:ext cx="5029200" cy="4937760"/>
          </a:xfrm>
        </p:spPr>
        <p:txBody>
          <a:bodyPr/>
          <a:lstStyle/>
          <a:p>
            <a:r>
              <a:rPr lang="en-US" dirty="0"/>
              <a:t>A server appliance is dedicated hardware and software</a:t>
            </a:r>
          </a:p>
          <a:p>
            <a:r>
              <a:rPr lang="en-US" dirty="0"/>
              <a:t>The appliance fits a specific role: File Server, Web server, Load Balancer, Firewall,  Router, etc.</a:t>
            </a:r>
          </a:p>
          <a:p>
            <a:r>
              <a:rPr lang="en-US" dirty="0"/>
              <a:t>You can use a OTS server to perform these tasks, so why buy?</a:t>
            </a:r>
          </a:p>
          <a:p>
            <a:r>
              <a:rPr lang="en-US" dirty="0"/>
              <a:t>Advantages:</a:t>
            </a:r>
          </a:p>
          <a:p>
            <a:pPr lvl="1"/>
            <a:r>
              <a:rPr lang="en-US" dirty="0"/>
              <a:t>Easy to setup, Reliable, Performance</a:t>
            </a:r>
          </a:p>
          <a:p>
            <a:r>
              <a:rPr lang="en-US" dirty="0"/>
              <a:t>Disadvantages</a:t>
            </a:r>
          </a:p>
          <a:p>
            <a:pPr lvl="1"/>
            <a:r>
              <a:rPr lang="en-US" dirty="0"/>
              <a:t>Cost, Integration</a:t>
            </a:r>
          </a:p>
          <a:p>
            <a:endParaRPr lang="en-US" dirty="0"/>
          </a:p>
        </p:txBody>
      </p:sp>
      <p:pic>
        <p:nvPicPr>
          <p:cNvPr id="4" name="Picture 5" descr="snap_210"/>
          <p:cNvPicPr>
            <a:picLocks noChangeAspect="1" noChangeArrowheads="1"/>
          </p:cNvPicPr>
          <p:nvPr/>
        </p:nvPicPr>
        <p:blipFill>
          <a:blip r:embed="rId2" cstate="print"/>
          <a:srcRect l="13636" r="18182"/>
          <a:stretch>
            <a:fillRect/>
          </a:stretch>
        </p:blipFill>
        <p:spPr bwMode="auto">
          <a:xfrm>
            <a:off x="5638800" y="1256030"/>
            <a:ext cx="2743200" cy="2065020"/>
          </a:xfrm>
          <a:prstGeom prst="rect">
            <a:avLst/>
          </a:prstGeom>
          <a:noFill/>
        </p:spPr>
      </p:pic>
      <p:pic>
        <p:nvPicPr>
          <p:cNvPr id="1026" name="Picture 2"/>
          <p:cNvPicPr>
            <a:picLocks noChangeAspect="1" noChangeArrowheads="1"/>
          </p:cNvPicPr>
          <p:nvPr/>
        </p:nvPicPr>
        <p:blipFill>
          <a:blip r:embed="rId3" cstate="print"/>
          <a:srcRect l="8547" t="15385" r="11111"/>
          <a:stretch>
            <a:fillRect/>
          </a:stretch>
        </p:blipFill>
        <p:spPr bwMode="auto">
          <a:xfrm>
            <a:off x="5410200" y="3733800"/>
            <a:ext cx="3581400" cy="25146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55A30898-06A7-4B14-BFA2-7A4CDFB61B3B}" type="datetime1">
              <a:rPr lang="en-US" smtClean="0"/>
              <a:t>5/30/2018</a:t>
            </a:fld>
            <a:endParaRPr lang="en-US" dirty="0"/>
          </a:p>
        </p:txBody>
      </p:sp>
      <p:sp>
        <p:nvSpPr>
          <p:cNvPr id="6" name="Footer Placeholder 5"/>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p>
            <a:fld id="{DF6669D1-DB19-4C99-869C-C84252016461}" type="slidenum">
              <a:rPr lang="en-US" smtClean="0"/>
              <a:pPr/>
              <a:t>22</a:t>
            </a:fld>
            <a:endParaRPr lang="en-US" dirty="0"/>
          </a:p>
        </p:txBody>
      </p:sp>
    </p:spTree>
    <p:extLst>
      <p:ext uri="{BB962C8B-B14F-4D97-AF65-F5344CB8AC3E}">
        <p14:creationId xmlns:p14="http://schemas.microsoft.com/office/powerpoint/2010/main" val="418745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8200"/>
          </a:xfrm>
        </p:spPr>
        <p:txBody>
          <a:bodyPr/>
          <a:lstStyle/>
          <a:p>
            <a:r>
              <a:rPr lang="en-US" dirty="0"/>
              <a:t>Blade Servers</a:t>
            </a:r>
          </a:p>
        </p:txBody>
      </p:sp>
      <p:sp>
        <p:nvSpPr>
          <p:cNvPr id="3" name="Content Placeholder 2"/>
          <p:cNvSpPr>
            <a:spLocks noGrp="1"/>
          </p:cNvSpPr>
          <p:nvPr>
            <p:ph sz="quarter" idx="1"/>
          </p:nvPr>
        </p:nvSpPr>
        <p:spPr>
          <a:xfrm>
            <a:off x="457200" y="1463040"/>
            <a:ext cx="4419600" cy="4937760"/>
          </a:xfrm>
        </p:spPr>
        <p:txBody>
          <a:bodyPr>
            <a:normAutofit/>
          </a:bodyPr>
          <a:lstStyle/>
          <a:p>
            <a:r>
              <a:rPr lang="en-US" dirty="0"/>
              <a:t>Very high density: They offer the maximum horsepower for the allotted space.</a:t>
            </a:r>
          </a:p>
          <a:p>
            <a:r>
              <a:rPr lang="en-US" dirty="0"/>
              <a:t>Pros:</a:t>
            </a:r>
          </a:p>
          <a:p>
            <a:pPr lvl="1"/>
            <a:r>
              <a:rPr lang="en-US" dirty="0"/>
              <a:t>Flexible</a:t>
            </a:r>
          </a:p>
          <a:p>
            <a:pPr lvl="1"/>
            <a:r>
              <a:rPr lang="en-US" dirty="0"/>
              <a:t>High-Performance</a:t>
            </a:r>
          </a:p>
          <a:p>
            <a:pPr lvl="1"/>
            <a:r>
              <a:rPr lang="en-US" dirty="0"/>
              <a:t>Can Grow with your needs</a:t>
            </a:r>
          </a:p>
          <a:p>
            <a:r>
              <a:rPr lang="en-US" dirty="0"/>
              <a:t>Cons:</a:t>
            </a:r>
          </a:p>
          <a:p>
            <a:pPr lvl="1"/>
            <a:r>
              <a:rPr lang="en-US" dirty="0"/>
              <a:t>Expensive</a:t>
            </a:r>
          </a:p>
          <a:p>
            <a:pPr lvl="1"/>
            <a:r>
              <a:rPr lang="en-US" dirty="0"/>
              <a:t>High power / cooling demands</a:t>
            </a:r>
          </a:p>
          <a:p>
            <a:pPr lvl="1"/>
            <a:r>
              <a:rPr lang="en-US" dirty="0"/>
              <a:t>Vendor Lock-in</a:t>
            </a:r>
          </a:p>
          <a:p>
            <a:endParaRPr lang="en-US" dirty="0"/>
          </a:p>
        </p:txBody>
      </p:sp>
      <p:pic>
        <p:nvPicPr>
          <p:cNvPr id="4" name="Picture 5" descr="IBM_bladecenter_(front)"/>
          <p:cNvPicPr>
            <a:picLocks noChangeAspect="1" noChangeArrowheads="1"/>
          </p:cNvPicPr>
          <p:nvPr/>
        </p:nvPicPr>
        <p:blipFill>
          <a:blip r:embed="rId2" cstate="print"/>
          <a:srcRect/>
          <a:stretch>
            <a:fillRect/>
          </a:stretch>
        </p:blipFill>
        <p:spPr bwMode="auto">
          <a:xfrm>
            <a:off x="4965537" y="685800"/>
            <a:ext cx="3964151" cy="2971800"/>
          </a:xfrm>
          <a:prstGeom prst="rect">
            <a:avLst/>
          </a:prstGeom>
          <a:noFill/>
        </p:spPr>
      </p:pic>
      <p:pic>
        <p:nvPicPr>
          <p:cNvPr id="5" name="Picture 7" descr="blade"/>
          <p:cNvPicPr>
            <a:picLocks noChangeAspect="1" noChangeArrowheads="1"/>
          </p:cNvPicPr>
          <p:nvPr/>
        </p:nvPicPr>
        <p:blipFill>
          <a:blip r:embed="rId3" cstate="print"/>
          <a:srcRect b="11063"/>
          <a:stretch>
            <a:fillRect/>
          </a:stretch>
        </p:blipFill>
        <p:spPr bwMode="auto">
          <a:xfrm>
            <a:off x="4953000" y="3674706"/>
            <a:ext cx="4038600" cy="2802294"/>
          </a:xfrm>
          <a:prstGeom prst="rect">
            <a:avLst/>
          </a:prstGeom>
          <a:noFill/>
        </p:spPr>
      </p:pic>
      <p:sp>
        <p:nvSpPr>
          <p:cNvPr id="6" name="Date Placeholder 5"/>
          <p:cNvSpPr>
            <a:spLocks noGrp="1"/>
          </p:cNvSpPr>
          <p:nvPr>
            <p:ph type="dt" sz="half" idx="10"/>
          </p:nvPr>
        </p:nvSpPr>
        <p:spPr/>
        <p:txBody>
          <a:bodyPr/>
          <a:lstStyle/>
          <a:p>
            <a:fld id="{0B3195CD-D2D6-4776-AC63-0697CEC799B6}" type="datetime1">
              <a:rPr lang="en-US" smtClean="0"/>
              <a:t>5/30/2018</a:t>
            </a:fld>
            <a:endParaRPr lang="en-US" dirty="0"/>
          </a:p>
        </p:txBody>
      </p:sp>
      <p:sp>
        <p:nvSpPr>
          <p:cNvPr id="7" name="Footer Placeholder 6"/>
          <p:cNvSpPr>
            <a:spLocks noGrp="1"/>
          </p:cNvSpPr>
          <p:nvPr>
            <p:ph type="ftr" sz="quarter" idx="11"/>
          </p:nvPr>
        </p:nvSpPr>
        <p:spPr/>
        <p:txBody>
          <a:bodyPr/>
          <a:lstStyle/>
          <a:p>
            <a:r>
              <a:rPr lang="en-US"/>
              <a:t>IST346: Info Tech Management &amp; Administration</a:t>
            </a:r>
            <a:endParaRPr lang="en-US" dirty="0"/>
          </a:p>
        </p:txBody>
      </p:sp>
      <p:sp>
        <p:nvSpPr>
          <p:cNvPr id="8" name="Slide Number Placeholder 7"/>
          <p:cNvSpPr>
            <a:spLocks noGrp="1"/>
          </p:cNvSpPr>
          <p:nvPr>
            <p:ph type="sldNum" sz="quarter" idx="12"/>
          </p:nvPr>
        </p:nvSpPr>
        <p:spPr/>
        <p:txBody>
          <a:bodyPr/>
          <a:lstStyle/>
          <a:p>
            <a:fld id="{DF6669D1-DB19-4C99-869C-C84252016461}" type="slidenum">
              <a:rPr lang="en-US" smtClean="0"/>
              <a:pPr/>
              <a:t>23</a:t>
            </a:fld>
            <a:endParaRPr lang="en-US" dirty="0"/>
          </a:p>
        </p:txBody>
      </p:sp>
    </p:spTree>
    <p:extLst>
      <p:ext uri="{BB962C8B-B14F-4D97-AF65-F5344CB8AC3E}">
        <p14:creationId xmlns:p14="http://schemas.microsoft.com/office/powerpoint/2010/main" val="11035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Operating Systems</a:t>
            </a:r>
          </a:p>
        </p:txBody>
      </p:sp>
      <p:sp>
        <p:nvSpPr>
          <p:cNvPr id="3" name="Content Placeholder 2"/>
          <p:cNvSpPr>
            <a:spLocks noGrp="1"/>
          </p:cNvSpPr>
          <p:nvPr>
            <p:ph sz="quarter" idx="1"/>
          </p:nvPr>
        </p:nvSpPr>
        <p:spPr/>
        <p:txBody>
          <a:bodyPr/>
          <a:lstStyle/>
          <a:p>
            <a:r>
              <a:rPr lang="en-US" dirty="0"/>
              <a:t>Unix-Like:  </a:t>
            </a:r>
          </a:p>
          <a:p>
            <a:pPr lvl="1"/>
            <a:r>
              <a:rPr lang="en-US" dirty="0"/>
              <a:t>Ubuntu, Red Hat Enterprise, Sun Solaris, IBM AIX</a:t>
            </a:r>
          </a:p>
          <a:p>
            <a:r>
              <a:rPr lang="en-US" dirty="0"/>
              <a:t>Windows</a:t>
            </a:r>
          </a:p>
          <a:p>
            <a:pPr lvl="1"/>
            <a:r>
              <a:rPr lang="en-US" dirty="0"/>
              <a:t>Windows Server 2003 / 2008 Standard, Enterprise, and Datacenter editions.</a:t>
            </a:r>
          </a:p>
          <a:p>
            <a:r>
              <a:rPr lang="en-US" dirty="0"/>
              <a:t>Embedded Operating Systems in appliances</a:t>
            </a:r>
          </a:p>
          <a:p>
            <a:pPr lvl="1"/>
            <a:r>
              <a:rPr lang="en-US" dirty="0"/>
              <a:t>Used in appliances: Routers, Firewalls, Load Balancers, Video streaming, etc.</a:t>
            </a:r>
          </a:p>
          <a:p>
            <a:pPr lvl="1"/>
            <a:r>
              <a:rPr lang="en-US" dirty="0"/>
              <a:t>Linux, FreeBSD, Windows</a:t>
            </a:r>
          </a:p>
          <a:p>
            <a:r>
              <a:rPr lang="en-US" dirty="0"/>
              <a:t>It should be noted that each operating system specializes at different services, and no one OS is good at everything.</a:t>
            </a:r>
          </a:p>
          <a:p>
            <a:pPr lvl="1">
              <a:buNone/>
            </a:pPr>
            <a:endParaRPr lang="en-US" dirty="0"/>
          </a:p>
        </p:txBody>
      </p:sp>
      <p:sp>
        <p:nvSpPr>
          <p:cNvPr id="4" name="Date Placeholder 3"/>
          <p:cNvSpPr>
            <a:spLocks noGrp="1"/>
          </p:cNvSpPr>
          <p:nvPr>
            <p:ph type="dt" sz="half" idx="10"/>
          </p:nvPr>
        </p:nvSpPr>
        <p:spPr/>
        <p:txBody>
          <a:bodyPr/>
          <a:lstStyle/>
          <a:p>
            <a:fld id="{C0925B8D-8E98-4393-8E2E-99609D170E14}" type="datetime1">
              <a:rPr lang="en-US" smtClean="0"/>
              <a:t>5/30/2018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24</a:t>
            </a:fld>
            <a:endParaRPr lang="en-US" dirty="0"/>
          </a:p>
        </p:txBody>
      </p:sp>
    </p:spTree>
    <p:extLst>
      <p:ext uri="{BB962C8B-B14F-4D97-AF65-F5344CB8AC3E}">
        <p14:creationId xmlns:p14="http://schemas.microsoft.com/office/powerpoint/2010/main" val="2903561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a:t>Finally a word from our sponsor:</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723763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38200" y="2590800"/>
            <a:ext cx="2819400" cy="28194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4572000" y="2133600"/>
            <a:ext cx="3333750" cy="3333750"/>
          </a:xfrm>
          <a:prstGeom prst="rect">
            <a:avLst/>
          </a:prstGeom>
          <a:noFill/>
          <a:ln w="9525">
            <a:noFill/>
            <a:miter lim="800000"/>
            <a:headEnd/>
            <a:tailEnd/>
          </a:ln>
        </p:spPr>
      </p:pic>
      <p:sp>
        <p:nvSpPr>
          <p:cNvPr id="7" name="Title 6"/>
          <p:cNvSpPr>
            <a:spLocks noGrp="1"/>
          </p:cNvSpPr>
          <p:nvPr>
            <p:ph type="title"/>
          </p:nvPr>
        </p:nvSpPr>
        <p:spPr>
          <a:xfrm>
            <a:off x="457200" y="457200"/>
            <a:ext cx="8229600" cy="990600"/>
          </a:xfrm>
        </p:spPr>
        <p:txBody>
          <a:bodyPr>
            <a:normAutofit fontScale="90000"/>
          </a:bodyPr>
          <a:lstStyle/>
          <a:p>
            <a:r>
              <a:rPr lang="en-US" b="1" dirty="0"/>
              <a:t>Servers</a:t>
            </a:r>
            <a:r>
              <a:rPr lang="en-US" dirty="0"/>
              <a:t>: </a:t>
            </a:r>
            <a:br>
              <a:rPr lang="en-US" dirty="0"/>
            </a:br>
            <a:r>
              <a:rPr lang="en-US" dirty="0"/>
              <a:t>Not just for business anymore</a:t>
            </a:r>
          </a:p>
        </p:txBody>
      </p:sp>
      <p:sp>
        <p:nvSpPr>
          <p:cNvPr id="2" name="Date Placeholder 1"/>
          <p:cNvSpPr>
            <a:spLocks noGrp="1"/>
          </p:cNvSpPr>
          <p:nvPr>
            <p:ph type="dt" sz="half" idx="10"/>
          </p:nvPr>
        </p:nvSpPr>
        <p:spPr/>
        <p:txBody>
          <a:bodyPr/>
          <a:lstStyle/>
          <a:p>
            <a:fld id="{1027EDB5-0CA0-4170-B06A-27B8861CF202}"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26</a:t>
            </a:fld>
            <a:endParaRPr lang="en-US"/>
          </a:p>
        </p:txBody>
      </p:sp>
    </p:spTree>
    <p:extLst>
      <p:ext uri="{BB962C8B-B14F-4D97-AF65-F5344CB8AC3E}">
        <p14:creationId xmlns:p14="http://schemas.microsoft.com/office/powerpoint/2010/main" val="588245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5" name="Text Placeholder 4"/>
          <p:cNvSpPr>
            <a:spLocks noGrp="1"/>
          </p:cNvSpPr>
          <p:nvPr>
            <p:ph type="body" idx="1"/>
          </p:nvPr>
        </p:nvSpPr>
        <p:spPr/>
        <p:txBody>
          <a:bodyPr>
            <a:normAutofit fontScale="92500"/>
          </a:bodyPr>
          <a:lstStyle/>
          <a:p>
            <a:r>
              <a:rPr lang="en-US" dirty="0"/>
              <a:t>If lawyers are disbarred and clergymen defrocked, doesn't it follow that electricians can be delighted, musicians denoted, cowboys deranged, models deposed, tree surgeons debarked and dry cleaners depressed?</a:t>
            </a:r>
          </a:p>
          <a:p>
            <a:endParaRPr lang="en-US" dirty="0"/>
          </a:p>
        </p:txBody>
      </p:sp>
      <p:sp>
        <p:nvSpPr>
          <p:cNvPr id="2" name="Date Placeholder 1"/>
          <p:cNvSpPr>
            <a:spLocks noGrp="1"/>
          </p:cNvSpPr>
          <p:nvPr>
            <p:ph type="dt" sz="half" idx="10"/>
          </p:nvPr>
        </p:nvSpPr>
        <p:spPr/>
        <p:txBody>
          <a:bodyPr/>
          <a:lstStyle/>
          <a:p>
            <a:fld id="{9D8CF82D-804E-4305-AF5C-A765A1CA78E8}"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27</a:t>
            </a:fld>
            <a:endParaRPr lang="en-US"/>
          </a:p>
        </p:txBody>
      </p:sp>
    </p:spTree>
    <p:extLst>
      <p:ext uri="{BB962C8B-B14F-4D97-AF65-F5344CB8AC3E}">
        <p14:creationId xmlns:p14="http://schemas.microsoft.com/office/powerpoint/2010/main" val="104013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62000"/>
          </a:xfrm>
        </p:spPr>
        <p:txBody>
          <a:bodyPr>
            <a:normAutofit/>
          </a:bodyPr>
          <a:lstStyle/>
          <a:p>
            <a:r>
              <a:rPr lang="en-US" dirty="0"/>
              <a:t>IST346:</a:t>
            </a:r>
          </a:p>
        </p:txBody>
      </p:sp>
      <p:sp>
        <p:nvSpPr>
          <p:cNvPr id="6" name="Content Placeholder 5"/>
          <p:cNvSpPr>
            <a:spLocks noGrp="1"/>
          </p:cNvSpPr>
          <p:nvPr>
            <p:ph sz="half" idx="1"/>
          </p:nvPr>
        </p:nvSpPr>
        <p:spPr>
          <a:xfrm>
            <a:off x="216074" y="1481328"/>
            <a:ext cx="3124200" cy="4462272"/>
          </a:xfrm>
        </p:spPr>
        <p:txBody>
          <a:bodyPr/>
          <a:lstStyle/>
          <a:p>
            <a:pPr>
              <a:defRPr/>
            </a:pPr>
            <a:r>
              <a:rPr lang="en-US" dirty="0"/>
              <a:t>Data Centers</a:t>
            </a:r>
          </a:p>
        </p:txBody>
      </p:sp>
      <p:sp>
        <p:nvSpPr>
          <p:cNvPr id="4" name="Date Placeholder 3"/>
          <p:cNvSpPr>
            <a:spLocks noGrp="1"/>
          </p:cNvSpPr>
          <p:nvPr>
            <p:ph type="dt" sz="half" idx="10"/>
          </p:nvPr>
        </p:nvSpPr>
        <p:spPr/>
        <p:txBody>
          <a:bodyPr/>
          <a:lstStyle/>
          <a:p>
            <a:fld id="{443305C9-2894-494B-9812-8C2BDDC968D4}" type="datetime1">
              <a:rPr lang="en-US" smtClean="0"/>
              <a:t>5/30/2018</a:t>
            </a:fld>
            <a:endParaRPr lang="en-US" dirty="0"/>
          </a:p>
        </p:txBody>
      </p:sp>
      <p:sp>
        <p:nvSpPr>
          <p:cNvPr id="7" name="Footer Placeholder 6"/>
          <p:cNvSpPr>
            <a:spLocks noGrp="1"/>
          </p:cNvSpPr>
          <p:nvPr>
            <p:ph type="ftr" sz="quarter" idx="11"/>
          </p:nvPr>
        </p:nvSpPr>
        <p:spPr/>
        <p:txBody>
          <a:bodyPr/>
          <a:lstStyle/>
          <a:p>
            <a:r>
              <a:rPr lang="en-US" dirty="0"/>
              <a:t>IST346: Info Tech Management &amp; Administration</a:t>
            </a:r>
          </a:p>
        </p:txBody>
      </p:sp>
      <p:sp>
        <p:nvSpPr>
          <p:cNvPr id="8" name="Slide Number Placeholder 7"/>
          <p:cNvSpPr>
            <a:spLocks noGrp="1"/>
          </p:cNvSpPr>
          <p:nvPr>
            <p:ph type="sldNum" sz="quarter" idx="12"/>
          </p:nvPr>
        </p:nvSpPr>
        <p:spPr/>
        <p:txBody>
          <a:bodyPr/>
          <a:lstStyle/>
          <a:p>
            <a:fld id="{2505CAEE-CB22-4B3A-A2B0-7938B12DF57C}"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74" y="6065558"/>
            <a:ext cx="3212926" cy="563842"/>
          </a:xfrm>
          <a:prstGeom prst="rect">
            <a:avLst/>
          </a:prstGeom>
        </p:spPr>
      </p:pic>
      <p:pic>
        <p:nvPicPr>
          <p:cNvPr id="9" name="Picture 2" descr="C:\Users\Tim\Downloads\dilbert_data_security1.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3581400" y="1321526"/>
            <a:ext cx="5328234" cy="4722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930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533400"/>
            <a:ext cx="8229600" cy="914400"/>
          </a:xfrm>
        </p:spPr>
        <p:txBody>
          <a:bodyPr/>
          <a:lstStyle/>
          <a:p>
            <a:pPr eaLnBrk="1" hangingPunct="1"/>
            <a:r>
              <a:rPr lang="en-US" dirty="0"/>
              <a:t>Data Centers</a:t>
            </a:r>
          </a:p>
        </p:txBody>
      </p:sp>
      <p:sp>
        <p:nvSpPr>
          <p:cNvPr id="14339" name="Rectangle 3"/>
          <p:cNvSpPr>
            <a:spLocks noGrp="1" noChangeArrowheads="1"/>
          </p:cNvSpPr>
          <p:nvPr>
            <p:ph sz="quarter" idx="1"/>
          </p:nvPr>
        </p:nvSpPr>
        <p:spPr>
          <a:xfrm>
            <a:off x="457200" y="1521823"/>
            <a:ext cx="8229600" cy="4114800"/>
          </a:xfrm>
        </p:spPr>
        <p:txBody>
          <a:bodyPr/>
          <a:lstStyle/>
          <a:p>
            <a:pPr eaLnBrk="1" hangingPunct="1"/>
            <a:r>
              <a:rPr lang="en-US" dirty="0"/>
              <a:t>What is a datacenter?	</a:t>
            </a:r>
          </a:p>
          <a:p>
            <a:pPr lvl="1" eaLnBrk="1" hangingPunct="1"/>
            <a:r>
              <a:rPr lang="en-US" dirty="0"/>
              <a:t>Page 129, “ a data center is a place where you keep machines that are a shared resource”</a:t>
            </a:r>
          </a:p>
          <a:p>
            <a:pPr lvl="1" eaLnBrk="1" hangingPunct="1"/>
            <a:r>
              <a:rPr lang="en-US" dirty="0"/>
              <a:t>A.K.A</a:t>
            </a:r>
          </a:p>
          <a:p>
            <a:pPr lvl="2" eaLnBrk="1" hangingPunct="1"/>
            <a:r>
              <a:rPr lang="en-US" dirty="0"/>
              <a:t>Server room</a:t>
            </a:r>
          </a:p>
          <a:p>
            <a:pPr lvl="2" eaLnBrk="1" hangingPunct="1"/>
            <a:r>
              <a:rPr lang="en-US" dirty="0"/>
              <a:t>Machine room</a:t>
            </a:r>
          </a:p>
          <a:p>
            <a:pPr lvl="2" eaLnBrk="1" hangingPunct="1"/>
            <a:r>
              <a:rPr lang="en-US" dirty="0"/>
              <a:t>Server closet (hopefully not literally a “closet”)</a:t>
            </a:r>
          </a:p>
        </p:txBody>
      </p:sp>
      <p:sp>
        <p:nvSpPr>
          <p:cNvPr id="2" name="Date Placeholder 1"/>
          <p:cNvSpPr>
            <a:spLocks noGrp="1"/>
          </p:cNvSpPr>
          <p:nvPr>
            <p:ph type="dt" sz="half" idx="10"/>
          </p:nvPr>
        </p:nvSpPr>
        <p:spPr/>
        <p:txBody>
          <a:bodyPr/>
          <a:lstStyle/>
          <a:p>
            <a:fld id="{F90A076D-3E64-42E8-9256-2B1A9940C72D}"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29</a:t>
            </a:fld>
            <a:endParaRPr lang="en-US" dirty="0"/>
          </a:p>
        </p:txBody>
      </p:sp>
    </p:spTree>
    <p:extLst>
      <p:ext uri="{BB962C8B-B14F-4D97-AF65-F5344CB8AC3E}">
        <p14:creationId xmlns:p14="http://schemas.microsoft.com/office/powerpoint/2010/main" val="98546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Servers vs. Workstations</a:t>
            </a:r>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fld id="{3E859449-27D6-4697-8043-F24D2630667F}"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3</a:t>
            </a:fld>
            <a:endParaRPr lang="en-US"/>
          </a:p>
        </p:txBody>
      </p:sp>
    </p:spTree>
    <p:extLst>
      <p:ext uri="{BB962C8B-B14F-4D97-AF65-F5344CB8AC3E}">
        <p14:creationId xmlns:p14="http://schemas.microsoft.com/office/powerpoint/2010/main" val="197644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a:t>Data Centers - Options</a:t>
            </a:r>
          </a:p>
        </p:txBody>
      </p:sp>
      <p:sp>
        <p:nvSpPr>
          <p:cNvPr id="15363" name="Text Placeholder 1"/>
          <p:cNvSpPr>
            <a:spLocks noGrp="1"/>
          </p:cNvSpPr>
          <p:nvPr>
            <p:ph type="body" idx="1"/>
          </p:nvPr>
        </p:nvSpPr>
        <p:spPr/>
        <p:txBody>
          <a:bodyPr/>
          <a:lstStyle/>
          <a:p>
            <a:pPr eaLnBrk="1" hangingPunct="1"/>
            <a:r>
              <a:rPr lang="en-US"/>
              <a:t>Build</a:t>
            </a:r>
          </a:p>
        </p:txBody>
      </p:sp>
      <p:sp>
        <p:nvSpPr>
          <p:cNvPr id="15364" name="Text Placeholder 2"/>
          <p:cNvSpPr>
            <a:spLocks noGrp="1"/>
          </p:cNvSpPr>
          <p:nvPr>
            <p:ph type="body" sz="half" idx="3"/>
          </p:nvPr>
        </p:nvSpPr>
        <p:spPr/>
        <p:txBody>
          <a:bodyPr/>
          <a:lstStyle/>
          <a:p>
            <a:pPr eaLnBrk="1" hangingPunct="1"/>
            <a:r>
              <a:rPr lang="en-US"/>
              <a:t>Rent</a:t>
            </a:r>
          </a:p>
        </p:txBody>
      </p:sp>
      <p:sp>
        <p:nvSpPr>
          <p:cNvPr id="15365" name="Rectangle 3"/>
          <p:cNvSpPr>
            <a:spLocks noGrp="1" noChangeArrowheads="1"/>
          </p:cNvSpPr>
          <p:nvPr>
            <p:ph sz="quarter" idx="2"/>
          </p:nvPr>
        </p:nvSpPr>
        <p:spPr/>
        <p:txBody>
          <a:bodyPr/>
          <a:lstStyle/>
          <a:p>
            <a:pPr eaLnBrk="1" hangingPunct="1"/>
            <a:r>
              <a:rPr lang="en-US" sz="2800"/>
              <a:t>$100 - $400 per square foot to build</a:t>
            </a:r>
            <a:r>
              <a:rPr lang="en-US" sz="2400"/>
              <a:t> </a:t>
            </a:r>
          </a:p>
          <a:p>
            <a:pPr lvl="1" eaLnBrk="1" hangingPunct="1"/>
            <a:endParaRPr lang="en-US" sz="2400"/>
          </a:p>
        </p:txBody>
      </p:sp>
      <p:sp>
        <p:nvSpPr>
          <p:cNvPr id="15366" name="Content Placeholder 5"/>
          <p:cNvSpPr>
            <a:spLocks noGrp="1"/>
          </p:cNvSpPr>
          <p:nvPr>
            <p:ph sz="quarter" idx="4"/>
          </p:nvPr>
        </p:nvSpPr>
        <p:spPr/>
        <p:txBody>
          <a:bodyPr/>
          <a:lstStyle/>
          <a:p>
            <a:pPr lvl="1" eaLnBrk="1" hangingPunct="1"/>
            <a:r>
              <a:rPr lang="en-US" sz="2400"/>
              <a:t>This is known as a “co-location Facility”</a:t>
            </a:r>
          </a:p>
          <a:p>
            <a:pPr lvl="1" eaLnBrk="1" hangingPunct="1"/>
            <a:r>
              <a:rPr lang="en-US" sz="2400"/>
              <a:t>IaaS</a:t>
            </a:r>
          </a:p>
          <a:p>
            <a:pPr lvl="1" eaLnBrk="1" hangingPunct="1"/>
            <a:r>
              <a:rPr lang="en-US" sz="2400"/>
              <a:t>Paas</a:t>
            </a:r>
          </a:p>
        </p:txBody>
      </p:sp>
      <p:sp>
        <p:nvSpPr>
          <p:cNvPr id="7" name="TextBox 6"/>
          <p:cNvSpPr txBox="1"/>
          <p:nvPr/>
        </p:nvSpPr>
        <p:spPr>
          <a:xfrm>
            <a:off x="1371600" y="4419600"/>
            <a:ext cx="6172200" cy="14779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sz="2400" dirty="0"/>
              <a:t>you don’t care about the </a:t>
            </a:r>
            <a:r>
              <a:rPr lang="en-US" sz="2400" b="1" dirty="0"/>
              <a:t>physical servers, </a:t>
            </a:r>
            <a:r>
              <a:rPr lang="en-US" sz="2400" dirty="0"/>
              <a:t>just the </a:t>
            </a:r>
            <a:r>
              <a:rPr lang="en-US" sz="2400" b="1" dirty="0"/>
              <a:t>services </a:t>
            </a:r>
            <a:r>
              <a:rPr lang="en-US" sz="2400" dirty="0"/>
              <a:t>running on them. Everything you do is for the </a:t>
            </a:r>
            <a:r>
              <a:rPr lang="en-US" sz="2400" b="1" dirty="0"/>
              <a:t>services</a:t>
            </a:r>
            <a:r>
              <a:rPr lang="en-US" sz="2400" dirty="0"/>
              <a:t>.</a:t>
            </a:r>
          </a:p>
          <a:p>
            <a:pPr algn="ctr">
              <a:defRPr/>
            </a:pPr>
            <a:endParaRPr lang="en-US" dirty="0"/>
          </a:p>
        </p:txBody>
      </p:sp>
      <p:sp>
        <p:nvSpPr>
          <p:cNvPr id="2" name="Date Placeholder 1"/>
          <p:cNvSpPr>
            <a:spLocks noGrp="1"/>
          </p:cNvSpPr>
          <p:nvPr>
            <p:ph type="dt" sz="half" idx="10"/>
          </p:nvPr>
        </p:nvSpPr>
        <p:spPr/>
        <p:txBody>
          <a:bodyPr/>
          <a:lstStyle/>
          <a:p>
            <a:fld id="{8BC15AAD-5254-49D2-914A-5BF2A961FE4C}"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30</a:t>
            </a:fld>
            <a:endParaRPr lang="en-US"/>
          </a:p>
        </p:txBody>
      </p:sp>
    </p:spTree>
    <p:extLst>
      <p:ext uri="{BB962C8B-B14F-4D97-AF65-F5344CB8AC3E}">
        <p14:creationId xmlns:p14="http://schemas.microsoft.com/office/powerpoint/2010/main" val="263531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fontAlgn="auto" hangingPunct="1">
              <a:spcAft>
                <a:spcPts val="0"/>
              </a:spcAft>
              <a:defRPr/>
            </a:pPr>
            <a:r>
              <a:rPr lang="en-US" sz="4000" dirty="0"/>
              <a:t>Data Center- Major Components</a:t>
            </a:r>
          </a:p>
        </p:txBody>
      </p:sp>
      <p:sp>
        <p:nvSpPr>
          <p:cNvPr id="16387" name="Rectangle 3"/>
          <p:cNvSpPr>
            <a:spLocks noGrp="1" noChangeArrowheads="1"/>
          </p:cNvSpPr>
          <p:nvPr>
            <p:ph sz="quarter" idx="1"/>
          </p:nvPr>
        </p:nvSpPr>
        <p:spPr>
          <a:xfrm>
            <a:off x="0" y="1447800"/>
            <a:ext cx="8229600" cy="4525963"/>
          </a:xfrm>
        </p:spPr>
        <p:txBody>
          <a:bodyPr/>
          <a:lstStyle/>
          <a:p>
            <a:pPr marL="457200" indent="-457200" eaLnBrk="1" hangingPunct="1">
              <a:lnSpc>
                <a:spcPct val="90000"/>
              </a:lnSpc>
              <a:buFontTx/>
              <a:buNone/>
            </a:pPr>
            <a:r>
              <a:rPr lang="en-US" sz="2400"/>
              <a:t>     What makes a data center more than just a closet with a bunch of servers?</a:t>
            </a:r>
          </a:p>
          <a:p>
            <a:pPr marL="1257300" lvl="2" indent="-342900" eaLnBrk="1" hangingPunct="1">
              <a:lnSpc>
                <a:spcPct val="90000"/>
              </a:lnSpc>
              <a:buFontTx/>
              <a:buAutoNum type="arabicPeriod"/>
            </a:pPr>
            <a:r>
              <a:rPr lang="en-US" sz="1800"/>
              <a:t>Location</a:t>
            </a:r>
          </a:p>
          <a:p>
            <a:pPr marL="1257300" lvl="2" indent="-342900" eaLnBrk="1" hangingPunct="1">
              <a:lnSpc>
                <a:spcPct val="90000"/>
              </a:lnSpc>
              <a:buFontTx/>
              <a:buAutoNum type="arabicPeriod"/>
            </a:pPr>
            <a:r>
              <a:rPr lang="en-US" sz="1800"/>
              <a:t>Access</a:t>
            </a:r>
          </a:p>
          <a:p>
            <a:pPr marL="1257300" lvl="2" indent="-342900" eaLnBrk="1" hangingPunct="1">
              <a:lnSpc>
                <a:spcPct val="90000"/>
              </a:lnSpc>
              <a:buFontTx/>
              <a:buAutoNum type="arabicPeriod"/>
            </a:pPr>
            <a:r>
              <a:rPr lang="en-US" sz="1800"/>
              <a:t>Security</a:t>
            </a:r>
          </a:p>
          <a:p>
            <a:pPr marL="1257300" lvl="2" indent="-342900" eaLnBrk="1" hangingPunct="1">
              <a:lnSpc>
                <a:spcPct val="90000"/>
              </a:lnSpc>
              <a:buFontTx/>
              <a:buAutoNum type="arabicPeriod"/>
            </a:pPr>
            <a:r>
              <a:rPr lang="en-US" sz="1800"/>
              <a:t>Power, Cooling, Humidity</a:t>
            </a:r>
          </a:p>
          <a:p>
            <a:pPr marL="1257300" lvl="2" indent="-342900" eaLnBrk="1" hangingPunct="1">
              <a:lnSpc>
                <a:spcPct val="90000"/>
              </a:lnSpc>
              <a:buFontTx/>
              <a:buAutoNum type="arabicPeriod"/>
            </a:pPr>
            <a:r>
              <a:rPr lang="en-US" sz="1800"/>
              <a:t>Fire Suppression</a:t>
            </a:r>
          </a:p>
          <a:p>
            <a:pPr marL="1257300" lvl="2" indent="-342900" eaLnBrk="1" hangingPunct="1">
              <a:lnSpc>
                <a:spcPct val="90000"/>
              </a:lnSpc>
              <a:buFontTx/>
              <a:buAutoNum type="arabicPeriod"/>
            </a:pPr>
            <a:r>
              <a:rPr lang="en-US" sz="1800"/>
              <a:t>Racks</a:t>
            </a:r>
          </a:p>
          <a:p>
            <a:pPr marL="1257300" lvl="2" indent="-342900" eaLnBrk="1" hangingPunct="1">
              <a:lnSpc>
                <a:spcPct val="90000"/>
              </a:lnSpc>
              <a:buFontTx/>
              <a:buAutoNum type="arabicPeriod"/>
            </a:pPr>
            <a:r>
              <a:rPr lang="en-US" sz="1800"/>
              <a:t>Cable Management</a:t>
            </a:r>
          </a:p>
          <a:p>
            <a:pPr marL="1257300" lvl="2" indent="-342900" eaLnBrk="1" hangingPunct="1">
              <a:lnSpc>
                <a:spcPct val="90000"/>
              </a:lnSpc>
              <a:buFontTx/>
              <a:buAutoNum type="arabicPeriod"/>
            </a:pPr>
            <a:r>
              <a:rPr lang="en-US" sz="1800"/>
              <a:t>Communications</a:t>
            </a:r>
          </a:p>
          <a:p>
            <a:pPr marL="1257300" lvl="2" indent="-342900" eaLnBrk="1" hangingPunct="1">
              <a:lnSpc>
                <a:spcPct val="90000"/>
              </a:lnSpc>
              <a:buFontTx/>
              <a:buAutoNum type="arabicPeriod"/>
            </a:pPr>
            <a:r>
              <a:rPr lang="en-US" sz="1800"/>
              <a:t>Console Access</a:t>
            </a:r>
          </a:p>
          <a:p>
            <a:pPr marL="1257300" lvl="2" indent="-342900" eaLnBrk="1" hangingPunct="1">
              <a:lnSpc>
                <a:spcPct val="90000"/>
              </a:lnSpc>
              <a:buFontTx/>
              <a:buAutoNum type="arabicPeriod"/>
            </a:pPr>
            <a:r>
              <a:rPr lang="en-US" sz="1800"/>
              <a:t>Workbench</a:t>
            </a:r>
          </a:p>
          <a:p>
            <a:pPr marL="1257300" lvl="2" indent="-342900" eaLnBrk="1" hangingPunct="1">
              <a:lnSpc>
                <a:spcPct val="90000"/>
              </a:lnSpc>
              <a:buFontTx/>
              <a:buAutoNum type="arabicPeriod"/>
            </a:pPr>
            <a:r>
              <a:rPr lang="en-US" sz="1800"/>
              <a:t>Tools, parts, etc</a:t>
            </a:r>
          </a:p>
        </p:txBody>
      </p:sp>
      <p:pic>
        <p:nvPicPr>
          <p:cNvPr id="16388" name="Picture 5" descr="data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362200"/>
            <a:ext cx="44291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5372C58-4C55-488E-A0A9-FE4FAB705D32}"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31</a:t>
            </a:fld>
            <a:endParaRPr lang="en-US" dirty="0"/>
          </a:p>
        </p:txBody>
      </p:sp>
    </p:spTree>
    <p:extLst>
      <p:ext uri="{BB962C8B-B14F-4D97-AF65-F5344CB8AC3E}">
        <p14:creationId xmlns:p14="http://schemas.microsoft.com/office/powerpoint/2010/main" val="492967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Location</a:t>
            </a:r>
          </a:p>
        </p:txBody>
      </p:sp>
      <p:sp>
        <p:nvSpPr>
          <p:cNvPr id="7171" name="Rectangle 3"/>
          <p:cNvSpPr>
            <a:spLocks noGrp="1" noChangeArrowheads="1"/>
          </p:cNvSpPr>
          <p:nvPr>
            <p:ph sz="quarter" idx="1"/>
          </p:nvPr>
        </p:nvSpPr>
        <p:spPr>
          <a:xfrm>
            <a:off x="457200" y="1447800"/>
            <a:ext cx="5257800" cy="4678363"/>
          </a:xfrm>
        </p:spPr>
        <p:txBody>
          <a:bodyPr/>
          <a:lstStyle/>
          <a:p>
            <a:pPr eaLnBrk="1" hangingPunct="1">
              <a:lnSpc>
                <a:spcPct val="80000"/>
              </a:lnSpc>
            </a:pPr>
            <a:r>
              <a:rPr lang="en-US" sz="2400"/>
              <a:t>Talking geography and on site.</a:t>
            </a:r>
          </a:p>
          <a:p>
            <a:pPr lvl="1" eaLnBrk="1" hangingPunct="1">
              <a:lnSpc>
                <a:spcPct val="80000"/>
              </a:lnSpc>
            </a:pPr>
            <a:r>
              <a:rPr lang="en-US" sz="2100"/>
              <a:t>If your area is susceptible to flooding, don’t put your data center in the basement.</a:t>
            </a:r>
          </a:p>
          <a:p>
            <a:pPr eaLnBrk="1" hangingPunct="1">
              <a:lnSpc>
                <a:spcPct val="80000"/>
              </a:lnSpc>
            </a:pPr>
            <a:r>
              <a:rPr lang="en-US" sz="2400"/>
              <a:t>“One company I’ve read about has two data centers, one in Florida and one in Colorado. They change primary data centers every 6 months.”</a:t>
            </a:r>
          </a:p>
          <a:p>
            <a:pPr eaLnBrk="1" hangingPunct="1">
              <a:lnSpc>
                <a:spcPct val="80000"/>
              </a:lnSpc>
            </a:pPr>
            <a:r>
              <a:rPr lang="en-US" sz="2400"/>
              <a:t>Why?</a:t>
            </a:r>
          </a:p>
          <a:p>
            <a:pPr eaLnBrk="1" hangingPunct="1">
              <a:lnSpc>
                <a:spcPct val="80000"/>
              </a:lnSpc>
            </a:pPr>
            <a:r>
              <a:rPr lang="en-US" sz="2400"/>
              <a:t>Florida </a:t>
            </a:r>
            <a:r>
              <a:rPr lang="en-US" sz="2400">
                <a:sym typeface="Wingdings" pitchFamily="2" charset="2"/>
              </a:rPr>
              <a:t> </a:t>
            </a:r>
            <a:r>
              <a:rPr lang="en-US" sz="2400"/>
              <a:t>hurricanes </a:t>
            </a:r>
          </a:p>
          <a:p>
            <a:pPr eaLnBrk="1" hangingPunct="1">
              <a:lnSpc>
                <a:spcPct val="80000"/>
              </a:lnSpc>
            </a:pPr>
            <a:r>
              <a:rPr lang="en-US" sz="2400"/>
              <a:t>Colorado </a:t>
            </a:r>
            <a:r>
              <a:rPr lang="en-US" sz="2400">
                <a:sym typeface="Wingdings" pitchFamily="2" charset="2"/>
              </a:rPr>
              <a:t></a:t>
            </a:r>
            <a:r>
              <a:rPr lang="en-US" sz="2400"/>
              <a:t>snow storms.</a:t>
            </a:r>
          </a:p>
        </p:txBody>
      </p:sp>
      <p:pic>
        <p:nvPicPr>
          <p:cNvPr id="17412" name="Picture 7" descr="hurricane2.jpg (18447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902075"/>
            <a:ext cx="29718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1" descr="large_snow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524000"/>
            <a:ext cx="307181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82612EE2-ECFA-4940-800C-63AA8685401E}"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32</a:t>
            </a:fld>
            <a:endParaRPr lang="en-US" dirty="0"/>
          </a:p>
        </p:txBody>
      </p:sp>
    </p:spTree>
    <p:extLst>
      <p:ext uri="{BB962C8B-B14F-4D97-AF65-F5344CB8AC3E}">
        <p14:creationId xmlns:p14="http://schemas.microsoft.com/office/powerpoint/2010/main" val="2383465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animEffect transition="in" filter="box(in)">
                                      <p:cBhvr>
                                        <p:cTn id="7" dur="500"/>
                                        <p:tgtEl>
                                          <p:spTgt spid="717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171">
                                            <p:txEl>
                                              <p:pRg st="5" end="5"/>
                                            </p:txEl>
                                          </p:spTgt>
                                        </p:tgtEl>
                                        <p:attrNameLst>
                                          <p:attrName>style.visibility</p:attrName>
                                        </p:attrNameLst>
                                      </p:cBhvr>
                                      <p:to>
                                        <p:strVal val="visible"/>
                                      </p:to>
                                    </p:set>
                                    <p:animEffect transition="in" filter="box(in)">
                                      <p:cBhvr>
                                        <p:cTn id="1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Access</a:t>
            </a:r>
          </a:p>
        </p:txBody>
      </p:sp>
      <p:sp>
        <p:nvSpPr>
          <p:cNvPr id="18435" name="Rectangle 3"/>
          <p:cNvSpPr>
            <a:spLocks noGrp="1" noChangeArrowheads="1"/>
          </p:cNvSpPr>
          <p:nvPr>
            <p:ph sz="quarter" idx="1"/>
          </p:nvPr>
        </p:nvSpPr>
        <p:spPr>
          <a:xfrm>
            <a:off x="457200" y="1600200"/>
            <a:ext cx="5334000" cy="4525963"/>
          </a:xfrm>
        </p:spPr>
        <p:txBody>
          <a:bodyPr/>
          <a:lstStyle/>
          <a:p>
            <a:pPr eaLnBrk="1" hangingPunct="1">
              <a:lnSpc>
                <a:spcPct val="90000"/>
              </a:lnSpc>
            </a:pPr>
            <a:r>
              <a:rPr lang="en-US"/>
              <a:t>What type of access is required?</a:t>
            </a:r>
          </a:p>
          <a:p>
            <a:pPr lvl="1" eaLnBrk="1" hangingPunct="1">
              <a:lnSpc>
                <a:spcPct val="90000"/>
              </a:lnSpc>
            </a:pPr>
            <a:r>
              <a:rPr lang="en-US"/>
              <a:t>Wheelchair, ramps, loading docks to unload equipment?</a:t>
            </a:r>
          </a:p>
          <a:p>
            <a:pPr eaLnBrk="1" hangingPunct="1">
              <a:lnSpc>
                <a:spcPct val="90000"/>
              </a:lnSpc>
            </a:pPr>
            <a:r>
              <a:rPr lang="en-US"/>
              <a:t>Some equipment is wider than the average sized door.  Need double-doors.</a:t>
            </a:r>
          </a:p>
          <a:p>
            <a:pPr eaLnBrk="1" hangingPunct="1">
              <a:lnSpc>
                <a:spcPct val="90000"/>
              </a:lnSpc>
            </a:pPr>
            <a:r>
              <a:rPr lang="en-US"/>
              <a:t>Restrict access to people who don’t need it.</a:t>
            </a:r>
          </a:p>
        </p:txBody>
      </p:sp>
      <p:pic>
        <p:nvPicPr>
          <p:cNvPr id="18436" name="Picture 5" descr="server_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69557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descr="200265975-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352800"/>
            <a:ext cx="2957513"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D0091C4-CE33-411B-B673-ACAA00D1148C}"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33</a:t>
            </a:fld>
            <a:endParaRPr lang="en-US" dirty="0"/>
          </a:p>
        </p:txBody>
      </p:sp>
    </p:spTree>
    <p:extLst>
      <p:ext uri="{BB962C8B-B14F-4D97-AF65-F5344CB8AC3E}">
        <p14:creationId xmlns:p14="http://schemas.microsoft.com/office/powerpoint/2010/main" val="2378194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Security</a:t>
            </a:r>
          </a:p>
        </p:txBody>
      </p:sp>
      <p:sp>
        <p:nvSpPr>
          <p:cNvPr id="19459" name="Rectangle 3"/>
          <p:cNvSpPr>
            <a:spLocks noGrp="1" noChangeArrowheads="1"/>
          </p:cNvSpPr>
          <p:nvPr>
            <p:ph sz="quarter" idx="1"/>
          </p:nvPr>
        </p:nvSpPr>
        <p:spPr>
          <a:xfrm>
            <a:off x="0" y="1219200"/>
            <a:ext cx="6019800" cy="5943600"/>
          </a:xfrm>
        </p:spPr>
        <p:txBody>
          <a:bodyPr/>
          <a:lstStyle/>
          <a:p>
            <a:pPr eaLnBrk="1" hangingPunct="1">
              <a:lnSpc>
                <a:spcPct val="80000"/>
              </a:lnSpc>
            </a:pPr>
            <a:r>
              <a:rPr lang="en-US" sz="2400" dirty="0"/>
              <a:t>What type of security do you require? </a:t>
            </a:r>
          </a:p>
          <a:p>
            <a:pPr lvl="1" eaLnBrk="1" hangingPunct="1">
              <a:lnSpc>
                <a:spcPct val="80000"/>
              </a:lnSpc>
            </a:pPr>
            <a:r>
              <a:rPr lang="en-US" sz="2200" dirty="0"/>
              <a:t>Numeric key pads – bad idea. Anyone can share the code.  No way of knowing who came in.</a:t>
            </a:r>
          </a:p>
          <a:p>
            <a:pPr lvl="1" eaLnBrk="1" hangingPunct="1">
              <a:lnSpc>
                <a:spcPct val="80000"/>
              </a:lnSpc>
            </a:pPr>
            <a:r>
              <a:rPr lang="en-US" sz="2200" dirty="0"/>
              <a:t>Keys, - better, at least you know who you gave the key to originally</a:t>
            </a:r>
          </a:p>
          <a:p>
            <a:pPr lvl="1" eaLnBrk="1" hangingPunct="1">
              <a:lnSpc>
                <a:spcPct val="80000"/>
              </a:lnSpc>
            </a:pPr>
            <a:r>
              <a:rPr lang="en-US" sz="2200" dirty="0"/>
              <a:t>Card swipes – even better, logs entry information and controls access</a:t>
            </a:r>
          </a:p>
          <a:p>
            <a:pPr lvl="1" eaLnBrk="1" hangingPunct="1">
              <a:lnSpc>
                <a:spcPct val="80000"/>
              </a:lnSpc>
            </a:pPr>
            <a:r>
              <a:rPr lang="en-US" sz="2200" dirty="0"/>
              <a:t>Proximity detectors – better still, same advantages as card swipes but more convenient</a:t>
            </a:r>
          </a:p>
          <a:p>
            <a:pPr lvl="1" eaLnBrk="1" hangingPunct="1">
              <a:lnSpc>
                <a:spcPct val="80000"/>
              </a:lnSpc>
            </a:pPr>
            <a:r>
              <a:rPr lang="en-US" sz="2200" dirty="0"/>
              <a:t>Biometrics – almost there. Thumb print reader or voice recognition. Disadvantages ?</a:t>
            </a:r>
          </a:p>
          <a:p>
            <a:pPr lvl="1" eaLnBrk="1" hangingPunct="1">
              <a:lnSpc>
                <a:spcPct val="80000"/>
              </a:lnSpc>
            </a:pPr>
            <a:r>
              <a:rPr lang="en-US" sz="2200" dirty="0"/>
              <a:t>Two Factor, -best, something you have and something you know.  A numeric keypad that requires both a static or non-changing code and a one-time-password security token.</a:t>
            </a:r>
          </a:p>
          <a:p>
            <a:pPr lvl="1" eaLnBrk="1" hangingPunct="1">
              <a:lnSpc>
                <a:spcPct val="80000"/>
              </a:lnSpc>
            </a:pPr>
            <a:endParaRPr lang="en-US" sz="2200" dirty="0"/>
          </a:p>
        </p:txBody>
      </p:sp>
      <p:pic>
        <p:nvPicPr>
          <p:cNvPr id="19460" name="Picture 5" descr="1315499f-f337-4cf9-a99e-f8a1e92075a0_aa65a76c-fff6-4e10-b662-ceba8e05d445_static_0_0_0000005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6002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descr="card%20swip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438400"/>
            <a:ext cx="15557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9" descr="proximity%20rea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2438400"/>
            <a:ext cx="13430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1" descr="Biometr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638550"/>
            <a:ext cx="13811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3" descr="HSBC_IN_SEC_DEVI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724400"/>
            <a:ext cx="25908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760D5AA-D716-4C36-8FBF-CFC3A0C53166}"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34</a:t>
            </a:fld>
            <a:endParaRPr lang="en-US" dirty="0"/>
          </a:p>
        </p:txBody>
      </p:sp>
    </p:spTree>
    <p:extLst>
      <p:ext uri="{BB962C8B-B14F-4D97-AF65-F5344CB8AC3E}">
        <p14:creationId xmlns:p14="http://schemas.microsoft.com/office/powerpoint/2010/main" val="4282792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Cooling</a:t>
            </a:r>
          </a:p>
        </p:txBody>
      </p:sp>
      <p:sp>
        <p:nvSpPr>
          <p:cNvPr id="20483" name="Rectangle 3"/>
          <p:cNvSpPr>
            <a:spLocks noGrp="1" noChangeArrowheads="1"/>
          </p:cNvSpPr>
          <p:nvPr>
            <p:ph sz="quarter" idx="1"/>
          </p:nvPr>
        </p:nvSpPr>
        <p:spPr>
          <a:xfrm>
            <a:off x="457200" y="1219200"/>
            <a:ext cx="5029200" cy="5638800"/>
          </a:xfrm>
        </p:spPr>
        <p:txBody>
          <a:bodyPr/>
          <a:lstStyle/>
          <a:p>
            <a:pPr eaLnBrk="1" hangingPunct="1">
              <a:lnSpc>
                <a:spcPct val="80000"/>
              </a:lnSpc>
            </a:pPr>
            <a:r>
              <a:rPr lang="en-US" sz="2800" dirty="0"/>
              <a:t>For every watt of power used in the data center, you need to plan for the same amount of power to </a:t>
            </a:r>
            <a:r>
              <a:rPr lang="en-US" sz="2800" i="1" dirty="0"/>
              <a:t>cool your equipment</a:t>
            </a:r>
            <a:r>
              <a:rPr lang="en-US" sz="2800" dirty="0"/>
              <a:t>.</a:t>
            </a:r>
          </a:p>
          <a:p>
            <a:pPr eaLnBrk="1" hangingPunct="1">
              <a:lnSpc>
                <a:spcPct val="80000"/>
              </a:lnSpc>
            </a:pPr>
            <a:r>
              <a:rPr lang="en-US" sz="2800" dirty="0"/>
              <a:t>Direct your cool air where you need it</a:t>
            </a:r>
          </a:p>
          <a:p>
            <a:pPr eaLnBrk="1" hangingPunct="1">
              <a:lnSpc>
                <a:spcPct val="80000"/>
              </a:lnSpc>
            </a:pPr>
            <a:r>
              <a:rPr lang="en-US" sz="2800" dirty="0"/>
              <a:t>New types of cooling concepts, “cool the servers, not the entire room” (SU Green DC)</a:t>
            </a:r>
          </a:p>
          <a:p>
            <a:pPr eaLnBrk="1" hangingPunct="1">
              <a:lnSpc>
                <a:spcPct val="80000"/>
              </a:lnSpc>
            </a:pPr>
            <a:r>
              <a:rPr lang="en-US" sz="2800" dirty="0"/>
              <a:t>Rear door heat exchangers.  Cools only the servers and not surrounding room air. Most efficient. </a:t>
            </a:r>
          </a:p>
        </p:txBody>
      </p:sp>
      <p:pic>
        <p:nvPicPr>
          <p:cNvPr id="20484" name="Picture 5" descr="Office 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906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9" descr="ServerRoom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114800"/>
            <a:ext cx="29337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4D399D2-5D98-4F60-970A-8D35BF1B8B79}"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35</a:t>
            </a:fld>
            <a:endParaRPr lang="en-US" dirty="0"/>
          </a:p>
        </p:txBody>
      </p:sp>
    </p:spTree>
    <p:extLst>
      <p:ext uri="{BB962C8B-B14F-4D97-AF65-F5344CB8AC3E}">
        <p14:creationId xmlns:p14="http://schemas.microsoft.com/office/powerpoint/2010/main" val="185554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a:t>Large Data Center Air Conditioner and Rear Door Heat Exchanger</a:t>
            </a:r>
          </a:p>
        </p:txBody>
      </p:sp>
      <p:pic>
        <p:nvPicPr>
          <p:cNvPr id="21507" name="Picture 5" descr="050-1024x7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098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7" descr="69338_resized_rdhx_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30480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E935554-C443-42DC-A95F-D15CB85C4107}"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36</a:t>
            </a:fld>
            <a:endParaRPr lang="en-US" dirty="0"/>
          </a:p>
        </p:txBody>
      </p:sp>
    </p:spTree>
    <p:extLst>
      <p:ext uri="{BB962C8B-B14F-4D97-AF65-F5344CB8AC3E}">
        <p14:creationId xmlns:p14="http://schemas.microsoft.com/office/powerpoint/2010/main" val="2111565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Hot and Cold Isles and Humidity</a:t>
            </a:r>
          </a:p>
        </p:txBody>
      </p:sp>
      <p:sp>
        <p:nvSpPr>
          <p:cNvPr id="22531" name="Rectangle 3"/>
          <p:cNvSpPr>
            <a:spLocks noGrp="1" noChangeArrowheads="1"/>
          </p:cNvSpPr>
          <p:nvPr>
            <p:ph sz="quarter" idx="1"/>
          </p:nvPr>
        </p:nvSpPr>
        <p:spPr>
          <a:xfrm>
            <a:off x="457200" y="1295400"/>
            <a:ext cx="4343400" cy="4830763"/>
          </a:xfrm>
        </p:spPr>
        <p:txBody>
          <a:bodyPr/>
          <a:lstStyle/>
          <a:p>
            <a:pPr eaLnBrk="1" hangingPunct="1">
              <a:lnSpc>
                <a:spcPct val="90000"/>
              </a:lnSpc>
            </a:pPr>
            <a:r>
              <a:rPr lang="en-US" sz="2000"/>
              <a:t>Cold air goes in front of rack, heated by server, exited out back.</a:t>
            </a:r>
          </a:p>
          <a:p>
            <a:pPr eaLnBrk="1" hangingPunct="1">
              <a:lnSpc>
                <a:spcPct val="90000"/>
              </a:lnSpc>
            </a:pPr>
            <a:r>
              <a:rPr lang="en-US" sz="2000"/>
              <a:t>Arrange your data center so the backs of the racks are towards each other.  This forms hot and cold isles.</a:t>
            </a:r>
          </a:p>
          <a:p>
            <a:pPr eaLnBrk="1" hangingPunct="1">
              <a:lnSpc>
                <a:spcPct val="90000"/>
              </a:lnSpc>
            </a:pPr>
            <a:r>
              <a:rPr lang="en-US" sz="2000"/>
              <a:t>Easier to collect the hot air.  Heat rises.</a:t>
            </a:r>
          </a:p>
          <a:p>
            <a:pPr eaLnBrk="1" hangingPunct="1">
              <a:lnSpc>
                <a:spcPct val="90000"/>
              </a:lnSpc>
            </a:pPr>
            <a:r>
              <a:rPr lang="en-US" sz="2000"/>
              <a:t>Keep server room humidity between 45% - 55%.  Too low, static, too high, condensation.</a:t>
            </a:r>
          </a:p>
          <a:p>
            <a:pPr eaLnBrk="1" hangingPunct="1">
              <a:lnSpc>
                <a:spcPct val="90000"/>
              </a:lnSpc>
            </a:pPr>
            <a:endParaRPr lang="en-US" sz="2800"/>
          </a:p>
        </p:txBody>
      </p:sp>
      <p:pic>
        <p:nvPicPr>
          <p:cNvPr id="22532" name="Picture 5" descr="hot-aisle-cold-aisle-600x318-550x2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76400"/>
            <a:ext cx="39147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7" descr="cold-aisle-containment-wide-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886200"/>
            <a:ext cx="41719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AutoShape 9" descr="Data Graph"/>
          <p:cNvSpPr>
            <a:spLocks noChangeAspect="1" noChangeArrowheads="1"/>
          </p:cNvSpPr>
          <p:nvPr/>
        </p:nvSpPr>
        <p:spPr bwMode="auto">
          <a:xfrm>
            <a:off x="2667000" y="2238375"/>
            <a:ext cx="3810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253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953000"/>
            <a:ext cx="3581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82CB14D-AE52-41D2-93B9-82FC5D579B43}"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37</a:t>
            </a:fld>
            <a:endParaRPr lang="en-US" dirty="0"/>
          </a:p>
        </p:txBody>
      </p:sp>
    </p:spTree>
    <p:extLst>
      <p:ext uri="{BB962C8B-B14F-4D97-AF65-F5344CB8AC3E}">
        <p14:creationId xmlns:p14="http://schemas.microsoft.com/office/powerpoint/2010/main" val="424073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533400"/>
            <a:ext cx="8229600" cy="838200"/>
          </a:xfrm>
        </p:spPr>
        <p:txBody>
          <a:bodyPr>
            <a:normAutofit/>
          </a:bodyPr>
          <a:lstStyle/>
          <a:p>
            <a:pPr eaLnBrk="1" hangingPunct="1"/>
            <a:r>
              <a:rPr lang="en-US" dirty="0"/>
              <a:t>Power</a:t>
            </a:r>
          </a:p>
        </p:txBody>
      </p:sp>
      <p:sp>
        <p:nvSpPr>
          <p:cNvPr id="24579" name="Rectangle 3"/>
          <p:cNvSpPr>
            <a:spLocks noGrp="1" noChangeArrowheads="1"/>
          </p:cNvSpPr>
          <p:nvPr>
            <p:ph sz="quarter" idx="1"/>
          </p:nvPr>
        </p:nvSpPr>
        <p:spPr>
          <a:xfrm>
            <a:off x="228600" y="1371600"/>
            <a:ext cx="5181600" cy="5715000"/>
          </a:xfrm>
        </p:spPr>
        <p:txBody>
          <a:bodyPr/>
          <a:lstStyle/>
          <a:p>
            <a:pPr eaLnBrk="1" hangingPunct="1">
              <a:lnSpc>
                <a:spcPct val="90000"/>
              </a:lnSpc>
            </a:pPr>
            <a:r>
              <a:rPr lang="en-US" sz="2400" dirty="0"/>
              <a:t>Multiple sources of electricity.  </a:t>
            </a:r>
          </a:p>
          <a:p>
            <a:pPr lvl="1" eaLnBrk="1" hangingPunct="1">
              <a:lnSpc>
                <a:spcPct val="90000"/>
              </a:lnSpc>
            </a:pPr>
            <a:r>
              <a:rPr lang="en-US" sz="2000" dirty="0"/>
              <a:t>Multiple feeds from multiple substations.</a:t>
            </a:r>
          </a:p>
          <a:p>
            <a:pPr lvl="1" eaLnBrk="1" hangingPunct="1">
              <a:lnSpc>
                <a:spcPct val="90000"/>
              </a:lnSpc>
            </a:pPr>
            <a:r>
              <a:rPr lang="en-US" sz="2000" dirty="0"/>
              <a:t>Generator, not only for emergencies but also for normal operations.</a:t>
            </a:r>
          </a:p>
          <a:p>
            <a:pPr lvl="1" eaLnBrk="1" hangingPunct="1">
              <a:lnSpc>
                <a:spcPct val="90000"/>
              </a:lnSpc>
            </a:pPr>
            <a:r>
              <a:rPr lang="en-US" sz="2000" dirty="0"/>
              <a:t>What type of power does it produce, do you need? 110V, 220V, 480V?</a:t>
            </a:r>
          </a:p>
          <a:p>
            <a:pPr lvl="1" eaLnBrk="1" hangingPunct="1">
              <a:lnSpc>
                <a:spcPct val="90000"/>
              </a:lnSpc>
            </a:pPr>
            <a:r>
              <a:rPr lang="en-US" sz="2000" dirty="0"/>
              <a:t>Discussion is driven by what type of power your servers require.  Not all servers require 110V “standard line power”.</a:t>
            </a:r>
          </a:p>
          <a:p>
            <a:pPr lvl="1" eaLnBrk="1" hangingPunct="1">
              <a:lnSpc>
                <a:spcPct val="90000"/>
              </a:lnSpc>
            </a:pPr>
            <a:r>
              <a:rPr lang="en-US" sz="2000" dirty="0"/>
              <a:t>Can you use DC power?  240 Volts? More efficient than 110V. Save up to 4% in electric usage.</a:t>
            </a:r>
          </a:p>
          <a:p>
            <a:pPr lvl="1" eaLnBrk="1" hangingPunct="1">
              <a:lnSpc>
                <a:spcPct val="90000"/>
              </a:lnSpc>
            </a:pPr>
            <a:r>
              <a:rPr lang="en-US" sz="2000" dirty="0"/>
              <a:t>Be </a:t>
            </a:r>
            <a:r>
              <a:rPr lang="en-US" sz="2000" dirty="0">
                <a:solidFill>
                  <a:srgbClr val="009900"/>
                </a:solidFill>
              </a:rPr>
              <a:t>“Green” </a:t>
            </a:r>
            <a:r>
              <a:rPr lang="en-US" sz="2000" dirty="0"/>
              <a:t>in your data center. Where does your electricity come from?</a:t>
            </a:r>
          </a:p>
          <a:p>
            <a:pPr lvl="1" eaLnBrk="1" hangingPunct="1">
              <a:lnSpc>
                <a:spcPct val="90000"/>
              </a:lnSpc>
            </a:pPr>
            <a:endParaRPr lang="en-US" sz="2000" dirty="0">
              <a:solidFill>
                <a:srgbClr val="009900"/>
              </a:solidFill>
            </a:endParaRPr>
          </a:p>
        </p:txBody>
      </p:sp>
      <p:pic>
        <p:nvPicPr>
          <p:cNvPr id="24580" name="Picture 5" descr="Chinese_Engine_Powered_Generator_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3528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0" descr="RMW-W-Subs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025" y="1371600"/>
            <a:ext cx="292417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CB53E1B-92D8-44CC-B752-4986277DEECC}"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38</a:t>
            </a:fld>
            <a:endParaRPr lang="en-US" dirty="0"/>
          </a:p>
        </p:txBody>
      </p:sp>
    </p:spTree>
    <p:extLst>
      <p:ext uri="{BB962C8B-B14F-4D97-AF65-F5344CB8AC3E}">
        <p14:creationId xmlns:p14="http://schemas.microsoft.com/office/powerpoint/2010/main" val="37449209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Power</a:t>
            </a:r>
          </a:p>
        </p:txBody>
      </p:sp>
      <p:sp>
        <p:nvSpPr>
          <p:cNvPr id="14339" name="Rectangle 3"/>
          <p:cNvSpPr>
            <a:spLocks noGrp="1" noChangeArrowheads="1"/>
          </p:cNvSpPr>
          <p:nvPr>
            <p:ph sz="quarter" idx="1"/>
          </p:nvPr>
        </p:nvSpPr>
        <p:spPr>
          <a:xfrm>
            <a:off x="457200" y="1600200"/>
            <a:ext cx="5105400" cy="4525963"/>
          </a:xfrm>
        </p:spPr>
        <p:txBody>
          <a:bodyPr>
            <a:normAutofit lnSpcReduction="10000"/>
          </a:bodyPr>
          <a:lstStyle/>
          <a:p>
            <a:pPr marL="274320" indent="-274320" eaLnBrk="1" fontAlgn="auto" hangingPunct="1">
              <a:lnSpc>
                <a:spcPct val="90000"/>
              </a:lnSpc>
              <a:spcAft>
                <a:spcPts val="0"/>
              </a:spcAft>
              <a:buFont typeface="Wingdings 3"/>
              <a:buChar char=""/>
              <a:defRPr/>
            </a:pPr>
            <a:r>
              <a:rPr lang="en-US" sz="2400" dirty="0"/>
              <a:t>Do you have a Uninterruptable power supply (UPS)? How big?</a:t>
            </a:r>
          </a:p>
          <a:p>
            <a:pPr marL="274320" indent="-274320" eaLnBrk="1" fontAlgn="auto" hangingPunct="1">
              <a:lnSpc>
                <a:spcPct val="90000"/>
              </a:lnSpc>
              <a:spcAft>
                <a:spcPts val="0"/>
              </a:spcAft>
              <a:buFont typeface="Wingdings 3"/>
              <a:buChar char=""/>
              <a:defRPr/>
            </a:pPr>
            <a:r>
              <a:rPr lang="en-US" sz="2400" dirty="0"/>
              <a:t>How long does it need to last, 10 minutes, 1 hour, 4 hours?  </a:t>
            </a:r>
          </a:p>
          <a:p>
            <a:pPr marL="274320" indent="-274320" eaLnBrk="1" fontAlgn="auto" hangingPunct="1">
              <a:lnSpc>
                <a:spcPct val="90000"/>
              </a:lnSpc>
              <a:spcAft>
                <a:spcPts val="0"/>
              </a:spcAft>
              <a:buFont typeface="Wingdings 3"/>
              <a:buChar char=""/>
              <a:defRPr/>
            </a:pPr>
            <a:r>
              <a:rPr lang="en-US" sz="2400" dirty="0"/>
              <a:t>Varies depending if you have a generator or not. </a:t>
            </a:r>
          </a:p>
          <a:p>
            <a:pPr marL="274320" indent="-274320" eaLnBrk="1" fontAlgn="auto" hangingPunct="1">
              <a:lnSpc>
                <a:spcPct val="90000"/>
              </a:lnSpc>
              <a:spcAft>
                <a:spcPts val="0"/>
              </a:spcAft>
              <a:buFont typeface="Wingdings 3"/>
              <a:buChar char=""/>
              <a:defRPr/>
            </a:pPr>
            <a:r>
              <a:rPr lang="en-US" sz="2400" dirty="0"/>
              <a:t>Do you have automatic transfer switches, (ATS)?</a:t>
            </a:r>
          </a:p>
          <a:p>
            <a:pPr marL="548640" lvl="1" indent="-274320" eaLnBrk="1" fontAlgn="auto" hangingPunct="1">
              <a:lnSpc>
                <a:spcPct val="90000"/>
              </a:lnSpc>
              <a:spcAft>
                <a:spcPts val="0"/>
              </a:spcAft>
              <a:buFont typeface="Wingdings 3"/>
              <a:buChar char=""/>
              <a:defRPr/>
            </a:pPr>
            <a:r>
              <a:rPr lang="en-US" sz="2000" dirty="0"/>
              <a:t>Switches that ‘sense’ if line power or in Syracuse, National Grid power if present, and if not, automatically starts generator and transfers load.  When line power returns, shuts off generator and returns load to line power</a:t>
            </a:r>
            <a:r>
              <a:rPr lang="en-US" sz="1800" dirty="0"/>
              <a:t>.</a:t>
            </a:r>
          </a:p>
        </p:txBody>
      </p:sp>
      <p:pic>
        <p:nvPicPr>
          <p:cNvPr id="25604" name="Picture 5" descr="UPS%20Group%20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19200"/>
            <a:ext cx="294005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9" descr="Transfer Switch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348163"/>
            <a:ext cx="3076575"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5575143-9DAC-45EC-9640-06FC13A2D5B7}"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39</a:t>
            </a:fld>
            <a:endParaRPr lang="en-US" dirty="0"/>
          </a:p>
        </p:txBody>
      </p:sp>
    </p:spTree>
    <p:extLst>
      <p:ext uri="{BB962C8B-B14F-4D97-AF65-F5344CB8AC3E}">
        <p14:creationId xmlns:p14="http://schemas.microsoft.com/office/powerpoint/2010/main" val="323308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Server?</a:t>
            </a:r>
          </a:p>
        </p:txBody>
      </p:sp>
      <p:sp>
        <p:nvSpPr>
          <p:cNvPr id="5" name="Content Placeholder 4"/>
          <p:cNvSpPr>
            <a:spLocks noGrp="1"/>
          </p:cNvSpPr>
          <p:nvPr>
            <p:ph sz="quarter" idx="1"/>
          </p:nvPr>
        </p:nvSpPr>
        <p:spPr/>
        <p:txBody>
          <a:bodyPr/>
          <a:lstStyle/>
          <a:p>
            <a:r>
              <a:rPr lang="en-US" dirty="0"/>
              <a:t>A </a:t>
            </a:r>
            <a:r>
              <a:rPr lang="en-US" b="1" dirty="0"/>
              <a:t>server</a:t>
            </a:r>
            <a:r>
              <a:rPr lang="en-US" dirty="0"/>
              <a:t> is a computer that supplies </a:t>
            </a:r>
            <a:r>
              <a:rPr lang="en-US" b="1" dirty="0"/>
              <a:t>services</a:t>
            </a:r>
            <a:r>
              <a:rPr lang="en-US" dirty="0"/>
              <a:t> to users via other computers, called </a:t>
            </a:r>
            <a:r>
              <a:rPr lang="en-US" b="1" dirty="0"/>
              <a:t>clients</a:t>
            </a:r>
            <a:r>
              <a:rPr lang="en-US" dirty="0"/>
              <a:t>.  The clients are usually </a:t>
            </a:r>
            <a:r>
              <a:rPr lang="en-US" b="1" dirty="0"/>
              <a:t>workstations</a:t>
            </a:r>
            <a:r>
              <a:rPr lang="en-US" dirty="0"/>
              <a:t> (but not always).</a:t>
            </a:r>
          </a:p>
          <a:p>
            <a:r>
              <a:rPr lang="en-US" dirty="0"/>
              <a:t>A </a:t>
            </a:r>
            <a:r>
              <a:rPr lang="en-US" b="1" dirty="0"/>
              <a:t>service </a:t>
            </a:r>
            <a:r>
              <a:rPr lang="en-US" dirty="0"/>
              <a:t>is the function of the server.  </a:t>
            </a:r>
            <a:r>
              <a:rPr lang="en-US" b="1" dirty="0"/>
              <a:t>Services</a:t>
            </a:r>
            <a:r>
              <a:rPr lang="en-US" dirty="0"/>
              <a:t> are what differentiates a structured computing environment from bunch of standalone computers on a network.  </a:t>
            </a:r>
          </a:p>
          <a:p>
            <a:r>
              <a:rPr lang="en-US" dirty="0"/>
              <a:t>Popular services:</a:t>
            </a:r>
          </a:p>
          <a:p>
            <a:pPr lvl="1"/>
            <a:r>
              <a:rPr lang="en-US" b="1" dirty="0"/>
              <a:t>Infrastructure</a:t>
            </a:r>
            <a:r>
              <a:rPr lang="en-US" dirty="0"/>
              <a:t>: DHCP, DNS, Authentication, LDAP</a:t>
            </a:r>
          </a:p>
          <a:p>
            <a:pPr lvl="1"/>
            <a:r>
              <a:rPr lang="en-US" b="1" dirty="0"/>
              <a:t>User</a:t>
            </a:r>
            <a:r>
              <a:rPr lang="en-US" dirty="0"/>
              <a:t>: File Sharing, Printing, Web, Database, Email</a:t>
            </a:r>
          </a:p>
          <a:p>
            <a:pPr lvl="1"/>
            <a:endParaRPr lang="en-US" dirty="0"/>
          </a:p>
        </p:txBody>
      </p:sp>
      <p:sp>
        <p:nvSpPr>
          <p:cNvPr id="2" name="Date Placeholder 1"/>
          <p:cNvSpPr>
            <a:spLocks noGrp="1"/>
          </p:cNvSpPr>
          <p:nvPr>
            <p:ph type="dt" sz="half" idx="10"/>
          </p:nvPr>
        </p:nvSpPr>
        <p:spPr/>
        <p:txBody>
          <a:bodyPr/>
          <a:lstStyle/>
          <a:p>
            <a:fld id="{B52FB13F-5FD5-41CB-97D3-F9900DC6649B}"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4</a:t>
            </a:fld>
            <a:endParaRPr lang="en-US" dirty="0"/>
          </a:p>
        </p:txBody>
      </p:sp>
    </p:spTree>
    <p:extLst>
      <p:ext uri="{BB962C8B-B14F-4D97-AF65-F5344CB8AC3E}">
        <p14:creationId xmlns:p14="http://schemas.microsoft.com/office/powerpoint/2010/main" val="594350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Power Distribution Unit (PDU)</a:t>
            </a:r>
          </a:p>
        </p:txBody>
      </p:sp>
      <p:sp>
        <p:nvSpPr>
          <p:cNvPr id="26627" name="Rectangle 3"/>
          <p:cNvSpPr>
            <a:spLocks noGrp="1" noChangeArrowheads="1"/>
          </p:cNvSpPr>
          <p:nvPr>
            <p:ph sz="quarter" idx="1"/>
          </p:nvPr>
        </p:nvSpPr>
        <p:spPr>
          <a:xfrm>
            <a:off x="457200" y="1371600"/>
            <a:ext cx="7696200" cy="3733800"/>
          </a:xfrm>
        </p:spPr>
        <p:txBody>
          <a:bodyPr/>
          <a:lstStyle/>
          <a:p>
            <a:pPr eaLnBrk="1" hangingPunct="1"/>
            <a:r>
              <a:rPr lang="en-US" sz="2000"/>
              <a:t>Looks like a power strip, much more.</a:t>
            </a:r>
          </a:p>
          <a:p>
            <a:pPr eaLnBrk="1" hangingPunct="1"/>
            <a:r>
              <a:rPr lang="en-US" sz="2000"/>
              <a:t>Can be horizontally or virtually mounted</a:t>
            </a:r>
          </a:p>
          <a:p>
            <a:pPr eaLnBrk="1" hangingPunct="1"/>
            <a:r>
              <a:rPr lang="en-US" sz="2000"/>
              <a:t>Monitor, record, and control each outlet remotely via network.</a:t>
            </a:r>
          </a:p>
          <a:p>
            <a:pPr eaLnBrk="1" hangingPunct="1"/>
            <a:r>
              <a:rPr lang="en-US" sz="2000"/>
              <a:t>Should have two per server, one connected to line power and one connected to UPS / Generator power</a:t>
            </a:r>
          </a:p>
          <a:p>
            <a:pPr eaLnBrk="1" hangingPunct="1"/>
            <a:r>
              <a:rPr lang="en-US" sz="2000"/>
              <a:t>A PDU is not a UPS. They’re </a:t>
            </a:r>
            <a:r>
              <a:rPr lang="en-US" sz="2000" b="1" i="1"/>
              <a:t>different.</a:t>
            </a:r>
            <a:endParaRPr lang="en-US" sz="2000"/>
          </a:p>
          <a:p>
            <a:pPr eaLnBrk="1" hangingPunct="1"/>
            <a:endParaRPr lang="en-US" sz="2000"/>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038600"/>
            <a:ext cx="655320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62655C84-496B-452E-8E04-1CF95F65CBC5}"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40</a:t>
            </a:fld>
            <a:endParaRPr lang="en-US" dirty="0"/>
          </a:p>
        </p:txBody>
      </p:sp>
    </p:spTree>
    <p:extLst>
      <p:ext uri="{BB962C8B-B14F-4D97-AF65-F5344CB8AC3E}">
        <p14:creationId xmlns:p14="http://schemas.microsoft.com/office/powerpoint/2010/main" val="1078117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03984"/>
            <a:ext cx="8229600" cy="810441"/>
          </a:xfrm>
        </p:spPr>
        <p:txBody>
          <a:bodyPr/>
          <a:lstStyle/>
          <a:p>
            <a:pPr eaLnBrk="1" hangingPunct="1"/>
            <a:r>
              <a:rPr lang="en-US" dirty="0"/>
              <a:t>Monitor your Power</a:t>
            </a:r>
          </a:p>
        </p:txBody>
      </p:sp>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373380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990600"/>
            <a:ext cx="30575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810000"/>
            <a:ext cx="64944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33E0813-6407-4A07-818E-EEED850AC2DA}"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41</a:t>
            </a:fld>
            <a:endParaRPr lang="en-US" dirty="0"/>
          </a:p>
        </p:txBody>
      </p:sp>
    </p:spTree>
    <p:extLst>
      <p:ext uri="{BB962C8B-B14F-4D97-AF65-F5344CB8AC3E}">
        <p14:creationId xmlns:p14="http://schemas.microsoft.com/office/powerpoint/2010/main" val="849562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Fire Suppression</a:t>
            </a:r>
          </a:p>
        </p:txBody>
      </p:sp>
      <p:sp>
        <p:nvSpPr>
          <p:cNvPr id="28675" name="Rectangle 3"/>
          <p:cNvSpPr>
            <a:spLocks noGrp="1" noChangeArrowheads="1"/>
          </p:cNvSpPr>
          <p:nvPr>
            <p:ph sz="quarter" idx="1"/>
          </p:nvPr>
        </p:nvSpPr>
        <p:spPr>
          <a:xfrm>
            <a:off x="609600" y="1219200"/>
            <a:ext cx="5715000" cy="5638800"/>
          </a:xfrm>
        </p:spPr>
        <p:txBody>
          <a:bodyPr/>
          <a:lstStyle/>
          <a:p>
            <a:pPr eaLnBrk="1" hangingPunct="1"/>
            <a:r>
              <a:rPr lang="en-US"/>
              <a:t>Require Fire suppression methods; required by law /code</a:t>
            </a:r>
          </a:p>
          <a:p>
            <a:pPr eaLnBrk="1" hangingPunct="1"/>
            <a:r>
              <a:rPr lang="en-US"/>
              <a:t>Conventional (Water and Sprinklers) = Bad</a:t>
            </a:r>
          </a:p>
          <a:p>
            <a:pPr eaLnBrk="1" hangingPunct="1"/>
            <a:r>
              <a:rPr lang="en-US"/>
              <a:t>Many other methods</a:t>
            </a:r>
          </a:p>
          <a:p>
            <a:pPr lvl="1" eaLnBrk="1" hangingPunct="1"/>
            <a:r>
              <a:rPr lang="en-US"/>
              <a:t>CO2 &amp; Halon, good for servers, bad for people</a:t>
            </a:r>
          </a:p>
          <a:p>
            <a:pPr lvl="1" eaLnBrk="1" hangingPunct="1"/>
            <a:r>
              <a:rPr lang="en-US"/>
              <a:t>Conventional extinguishers </a:t>
            </a:r>
          </a:p>
          <a:p>
            <a:pPr lvl="1" eaLnBrk="1" hangingPunct="1"/>
            <a:r>
              <a:rPr lang="en-US"/>
              <a:t>Consult local fire authorities</a:t>
            </a:r>
          </a:p>
          <a:p>
            <a:pPr eaLnBrk="1" hangingPunct="1"/>
            <a:r>
              <a:rPr lang="en-US"/>
              <a:t>Cost plays a large factor.</a:t>
            </a:r>
          </a:p>
          <a:p>
            <a:pPr lvl="1" eaLnBrk="1" hangingPunct="1"/>
            <a:endParaRPr lang="en-US"/>
          </a:p>
          <a:p>
            <a:pPr lvl="1" eaLnBrk="1" hangingPunct="1"/>
            <a:endParaRPr lang="en-US"/>
          </a:p>
        </p:txBody>
      </p:sp>
      <p:pic>
        <p:nvPicPr>
          <p:cNvPr id="28676" name="Picture 5" descr="Halotron I Fire Extinguish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954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datacenter-firesupp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888" y="39624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A7CA0FB-EF4C-4F5A-8324-9F52F805FA0C}"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42</a:t>
            </a:fld>
            <a:endParaRPr lang="en-US" dirty="0"/>
          </a:p>
        </p:txBody>
      </p:sp>
    </p:spTree>
    <p:extLst>
      <p:ext uri="{BB962C8B-B14F-4D97-AF65-F5344CB8AC3E}">
        <p14:creationId xmlns:p14="http://schemas.microsoft.com/office/powerpoint/2010/main" val="1782018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533400"/>
            <a:ext cx="8229600" cy="609600"/>
          </a:xfrm>
        </p:spPr>
        <p:txBody>
          <a:bodyPr>
            <a:normAutofit fontScale="90000"/>
          </a:bodyPr>
          <a:lstStyle/>
          <a:p>
            <a:pPr eaLnBrk="1" hangingPunct="1"/>
            <a:r>
              <a:rPr lang="en-US" dirty="0"/>
              <a:t>Racks</a:t>
            </a:r>
          </a:p>
        </p:txBody>
      </p:sp>
      <p:sp>
        <p:nvSpPr>
          <p:cNvPr id="29699" name="Rectangle 3"/>
          <p:cNvSpPr>
            <a:spLocks noGrp="1" noChangeArrowheads="1"/>
          </p:cNvSpPr>
          <p:nvPr>
            <p:ph sz="quarter" idx="1"/>
          </p:nvPr>
        </p:nvSpPr>
        <p:spPr>
          <a:xfrm>
            <a:off x="152400" y="1143000"/>
            <a:ext cx="5486400" cy="5715000"/>
          </a:xfrm>
        </p:spPr>
        <p:txBody>
          <a:bodyPr/>
          <a:lstStyle/>
          <a:p>
            <a:pPr eaLnBrk="1" hangingPunct="1">
              <a:lnSpc>
                <a:spcPct val="80000"/>
              </a:lnSpc>
            </a:pPr>
            <a:r>
              <a:rPr lang="en-US" sz="1800"/>
              <a:t>The ‘spine’ of the data center</a:t>
            </a:r>
          </a:p>
          <a:p>
            <a:pPr eaLnBrk="1" hangingPunct="1">
              <a:lnSpc>
                <a:spcPct val="80000"/>
              </a:lnSpc>
            </a:pPr>
            <a:r>
              <a:rPr lang="en-US" sz="1800"/>
              <a:t>Dictate other components</a:t>
            </a:r>
          </a:p>
          <a:p>
            <a:pPr lvl="1" eaLnBrk="1" hangingPunct="1">
              <a:lnSpc>
                <a:spcPct val="80000"/>
              </a:lnSpc>
            </a:pPr>
            <a:r>
              <a:rPr lang="en-US" sz="1600"/>
              <a:t>Wiring, cooling, power, etc</a:t>
            </a:r>
          </a:p>
          <a:p>
            <a:pPr lvl="1" eaLnBrk="1" hangingPunct="1">
              <a:lnSpc>
                <a:spcPct val="80000"/>
              </a:lnSpc>
            </a:pPr>
            <a:r>
              <a:rPr lang="en-US" sz="1600"/>
              <a:t>Not inexpensive, up to $10,000 per rack with required products (power, cooling, networking, etc)</a:t>
            </a:r>
          </a:p>
          <a:p>
            <a:pPr eaLnBrk="1" hangingPunct="1">
              <a:lnSpc>
                <a:spcPct val="80000"/>
              </a:lnSpc>
            </a:pPr>
            <a:r>
              <a:rPr lang="en-US" sz="1800"/>
              <a:t>Standard 19” wide, width of standard mountable equipment.  19” between posts.</a:t>
            </a:r>
          </a:p>
          <a:p>
            <a:pPr eaLnBrk="1" hangingPunct="1">
              <a:lnSpc>
                <a:spcPct val="80000"/>
              </a:lnSpc>
            </a:pPr>
            <a:r>
              <a:rPr lang="en-US" sz="1800"/>
              <a:t>Some telecomm equipment is wider.  Special order </a:t>
            </a:r>
          </a:p>
          <a:p>
            <a:pPr eaLnBrk="1" hangingPunct="1">
              <a:lnSpc>
                <a:spcPct val="80000"/>
              </a:lnSpc>
            </a:pPr>
            <a:r>
              <a:rPr lang="en-US" sz="1800"/>
              <a:t>May purchase racks wider and deeper than your needs as to leave room for networking, power, cooling, etc.</a:t>
            </a:r>
          </a:p>
          <a:p>
            <a:pPr eaLnBrk="1" hangingPunct="1">
              <a:lnSpc>
                <a:spcPct val="80000"/>
              </a:lnSpc>
            </a:pPr>
            <a:r>
              <a:rPr lang="en-US" sz="1800"/>
              <a:t>2 or 4 posts</a:t>
            </a:r>
          </a:p>
          <a:p>
            <a:pPr lvl="1" eaLnBrk="1" hangingPunct="1">
              <a:lnSpc>
                <a:spcPct val="80000"/>
              </a:lnSpc>
            </a:pPr>
            <a:r>
              <a:rPr lang="en-US" sz="1600"/>
              <a:t>4 is better but more expensive. </a:t>
            </a:r>
          </a:p>
          <a:p>
            <a:pPr eaLnBrk="1" hangingPunct="1">
              <a:lnSpc>
                <a:spcPct val="80000"/>
              </a:lnSpc>
            </a:pPr>
            <a:r>
              <a:rPr lang="en-US" sz="1800"/>
              <a:t>Rack equipment in U’s or rack units,</a:t>
            </a:r>
          </a:p>
          <a:p>
            <a:pPr lvl="1" eaLnBrk="1" hangingPunct="1">
              <a:lnSpc>
                <a:spcPct val="80000"/>
              </a:lnSpc>
            </a:pPr>
            <a:r>
              <a:rPr lang="en-US" sz="1600"/>
              <a:t>1.75 inches per “U”</a:t>
            </a:r>
          </a:p>
          <a:p>
            <a:pPr lvl="1" eaLnBrk="1" hangingPunct="1">
              <a:lnSpc>
                <a:spcPct val="80000"/>
              </a:lnSpc>
            </a:pPr>
            <a:r>
              <a:rPr lang="en-US" sz="1600"/>
              <a:t>Can use square nuts or screws to mount equipment</a:t>
            </a:r>
          </a:p>
          <a:p>
            <a:pPr lvl="1" eaLnBrk="1" hangingPunct="1">
              <a:lnSpc>
                <a:spcPct val="80000"/>
              </a:lnSpc>
            </a:pPr>
            <a:endParaRPr lang="en-US" sz="1600"/>
          </a:p>
          <a:p>
            <a:pPr lvl="1" eaLnBrk="1" hangingPunct="1">
              <a:lnSpc>
                <a:spcPct val="80000"/>
              </a:lnSpc>
              <a:buFontTx/>
              <a:buNone/>
            </a:pPr>
            <a:r>
              <a:rPr lang="en-US" sz="1600"/>
              <a:t> </a:t>
            </a:r>
          </a:p>
          <a:p>
            <a:pPr lvl="1" eaLnBrk="1" hangingPunct="1">
              <a:lnSpc>
                <a:spcPct val="80000"/>
              </a:lnSpc>
            </a:pPr>
            <a:endParaRPr lang="en-US" sz="1600"/>
          </a:p>
        </p:txBody>
      </p:sp>
      <p:pic>
        <p:nvPicPr>
          <p:cNvPr id="29700" name="Picture 6" descr="great-lakes-2-4-post-r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524000"/>
            <a:ext cx="346710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descr="great-lake-e-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114800"/>
            <a:ext cx="33909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62AE7472-2C03-42F5-AA0E-C8B6C2CA524B}"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43</a:t>
            </a:fld>
            <a:endParaRPr lang="en-US" dirty="0"/>
          </a:p>
        </p:txBody>
      </p:sp>
    </p:spTree>
    <p:extLst>
      <p:ext uri="{BB962C8B-B14F-4D97-AF65-F5344CB8AC3E}">
        <p14:creationId xmlns:p14="http://schemas.microsoft.com/office/powerpoint/2010/main" val="2417858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Rack Cooling</a:t>
            </a:r>
          </a:p>
        </p:txBody>
      </p:sp>
      <p:sp>
        <p:nvSpPr>
          <p:cNvPr id="30723" name="Rectangle 3"/>
          <p:cNvSpPr>
            <a:spLocks noGrp="1" noChangeArrowheads="1"/>
          </p:cNvSpPr>
          <p:nvPr>
            <p:ph sz="quarter" idx="1"/>
          </p:nvPr>
        </p:nvSpPr>
        <p:spPr>
          <a:xfrm>
            <a:off x="457200" y="1600200"/>
            <a:ext cx="4800600" cy="4525963"/>
          </a:xfrm>
        </p:spPr>
        <p:txBody>
          <a:bodyPr/>
          <a:lstStyle/>
          <a:p>
            <a:pPr eaLnBrk="1" hangingPunct="1">
              <a:lnSpc>
                <a:spcPct val="80000"/>
              </a:lnSpc>
            </a:pPr>
            <a:r>
              <a:rPr lang="en-US" sz="2000"/>
              <a:t>Racks are typically open at the bottom to allow cool air to flow in.</a:t>
            </a:r>
          </a:p>
          <a:p>
            <a:pPr eaLnBrk="1" hangingPunct="1">
              <a:lnSpc>
                <a:spcPct val="80000"/>
              </a:lnSpc>
            </a:pPr>
            <a:r>
              <a:rPr lang="en-US" sz="2000"/>
              <a:t>Heat rises exits out the back</a:t>
            </a:r>
          </a:p>
          <a:p>
            <a:pPr eaLnBrk="1" hangingPunct="1">
              <a:lnSpc>
                <a:spcPct val="80000"/>
              </a:lnSpc>
            </a:pPr>
            <a:r>
              <a:rPr lang="en-US" sz="2000"/>
              <a:t>Not a location to run wires.  Run cabling overhead with above-the-racks wire trays</a:t>
            </a:r>
          </a:p>
          <a:p>
            <a:pPr eaLnBrk="1" hangingPunct="1">
              <a:lnSpc>
                <a:spcPct val="80000"/>
              </a:lnSpc>
            </a:pPr>
            <a:r>
              <a:rPr lang="en-US" sz="2000"/>
              <a:t>Keep doors and sides on if using raised floor, off it using standard air-conditioning</a:t>
            </a:r>
          </a:p>
          <a:p>
            <a:pPr eaLnBrk="1" hangingPunct="1">
              <a:lnSpc>
                <a:spcPct val="80000"/>
              </a:lnSpc>
            </a:pPr>
            <a:r>
              <a:rPr lang="en-US" sz="2000"/>
              <a:t>Monitor temperature inside racks</a:t>
            </a:r>
          </a:p>
          <a:p>
            <a:pPr eaLnBrk="1" hangingPunct="1">
              <a:lnSpc>
                <a:spcPct val="80000"/>
              </a:lnSpc>
            </a:pPr>
            <a:r>
              <a:rPr lang="en-US" sz="2000"/>
              <a:t>iSchool uses a device called “Weather Goose”</a:t>
            </a:r>
          </a:p>
        </p:txBody>
      </p:sp>
      <p:pic>
        <p:nvPicPr>
          <p:cNvPr id="30724" name="Picture 5" descr="4_Raised%20Floor%20for%20Data%20Center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1430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descr="WeatherGoose II Climate Mon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105400"/>
            <a:ext cx="32004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Line 8"/>
          <p:cNvSpPr>
            <a:spLocks noChangeShapeType="1"/>
          </p:cNvSpPr>
          <p:nvPr/>
        </p:nvSpPr>
        <p:spPr bwMode="auto">
          <a:xfrm>
            <a:off x="1905000" y="4800600"/>
            <a:ext cx="457200" cy="4572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2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2971800"/>
            <a:ext cx="23622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800600"/>
            <a:ext cx="24050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0868325-F5E8-453E-B661-09314389D3D7}"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44</a:t>
            </a:fld>
            <a:endParaRPr lang="en-US" dirty="0"/>
          </a:p>
        </p:txBody>
      </p:sp>
    </p:spTree>
    <p:extLst>
      <p:ext uri="{BB962C8B-B14F-4D97-AF65-F5344CB8AC3E}">
        <p14:creationId xmlns:p14="http://schemas.microsoft.com/office/powerpoint/2010/main" val="37384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fontAlgn="auto" hangingPunct="1">
              <a:spcAft>
                <a:spcPts val="0"/>
              </a:spcAft>
              <a:defRPr/>
            </a:pPr>
            <a:r>
              <a:rPr lang="en-US" sz="4000"/>
              <a:t>Racks Determine Cable Management</a:t>
            </a:r>
          </a:p>
        </p:txBody>
      </p:sp>
      <p:sp>
        <p:nvSpPr>
          <p:cNvPr id="31747" name="Rectangle 3"/>
          <p:cNvSpPr>
            <a:spLocks noGrp="1" noChangeArrowheads="1"/>
          </p:cNvSpPr>
          <p:nvPr>
            <p:ph sz="quarter" idx="1"/>
          </p:nvPr>
        </p:nvSpPr>
        <p:spPr>
          <a:xfrm>
            <a:off x="457200" y="1600200"/>
            <a:ext cx="4953000" cy="5257800"/>
          </a:xfrm>
        </p:spPr>
        <p:txBody>
          <a:bodyPr/>
          <a:lstStyle/>
          <a:p>
            <a:pPr eaLnBrk="1" hangingPunct="1">
              <a:lnSpc>
                <a:spcPct val="90000"/>
              </a:lnSpc>
            </a:pPr>
            <a:r>
              <a:rPr lang="en-US" sz="2400"/>
              <a:t>A good cabling job is a pleasure to work with. </a:t>
            </a:r>
          </a:p>
          <a:p>
            <a:pPr eaLnBrk="1" hangingPunct="1">
              <a:lnSpc>
                <a:spcPct val="90000"/>
              </a:lnSpc>
            </a:pPr>
            <a:r>
              <a:rPr lang="en-US" sz="2400"/>
              <a:t>Don’t ‘build-your-own’ cables. Purchase cat6 (category 6) cables.</a:t>
            </a:r>
          </a:p>
          <a:p>
            <a:pPr eaLnBrk="1" hangingPunct="1">
              <a:lnSpc>
                <a:spcPct val="90000"/>
              </a:lnSpc>
            </a:pPr>
            <a:r>
              <a:rPr lang="en-US" sz="2400"/>
              <a:t>Purchase special cable management products.</a:t>
            </a:r>
          </a:p>
          <a:p>
            <a:pPr eaLnBrk="1" hangingPunct="1">
              <a:lnSpc>
                <a:spcPct val="90000"/>
              </a:lnSpc>
            </a:pPr>
            <a:r>
              <a:rPr lang="en-US" sz="2400"/>
              <a:t>Easily identify which cable connects to what.</a:t>
            </a:r>
          </a:p>
          <a:p>
            <a:pPr eaLnBrk="1" hangingPunct="1">
              <a:lnSpc>
                <a:spcPct val="90000"/>
              </a:lnSpc>
            </a:pPr>
            <a:r>
              <a:rPr lang="en-US" sz="2400"/>
              <a:t>Color code or label your cables</a:t>
            </a:r>
          </a:p>
          <a:p>
            <a:pPr eaLnBrk="1" hangingPunct="1">
              <a:lnSpc>
                <a:spcPct val="90000"/>
              </a:lnSpc>
            </a:pPr>
            <a:r>
              <a:rPr lang="en-US" sz="2400"/>
              <a:t>Separate power from network cables.  Power down one side, network cables down the other</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371600"/>
            <a:ext cx="3352800"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6" descr="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962400"/>
            <a:ext cx="33718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643C908-485E-486A-81EF-242BEF20B2E6}"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45</a:t>
            </a:fld>
            <a:endParaRPr lang="en-US" dirty="0"/>
          </a:p>
        </p:txBody>
      </p:sp>
    </p:spTree>
    <p:extLst>
      <p:ext uri="{BB962C8B-B14F-4D97-AF65-F5344CB8AC3E}">
        <p14:creationId xmlns:p14="http://schemas.microsoft.com/office/powerpoint/2010/main" val="1556523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Cable Management Images</a:t>
            </a:r>
          </a:p>
        </p:txBody>
      </p:sp>
      <p:pic>
        <p:nvPicPr>
          <p:cNvPr id="32771" name="Picture 5" descr="Cropped-Cabi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447800"/>
            <a:ext cx="28384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5878513"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971800"/>
            <a:ext cx="5819775"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BD38E53-6D5A-4FA6-A113-19DDCD074FF7}"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46</a:t>
            </a:fld>
            <a:endParaRPr lang="en-US" dirty="0"/>
          </a:p>
        </p:txBody>
      </p:sp>
    </p:spTree>
    <p:extLst>
      <p:ext uri="{BB962C8B-B14F-4D97-AF65-F5344CB8AC3E}">
        <p14:creationId xmlns:p14="http://schemas.microsoft.com/office/powerpoint/2010/main" val="2844983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Come up with cabling Guidelines</a:t>
            </a:r>
          </a:p>
        </p:txBody>
      </p:sp>
      <p:sp>
        <p:nvSpPr>
          <p:cNvPr id="33795" name="Content Placeholder 1"/>
          <p:cNvSpPr>
            <a:spLocks noGrp="1"/>
          </p:cNvSpPr>
          <p:nvPr>
            <p:ph sz="quarter" idx="1"/>
          </p:nvPr>
        </p:nvSpPr>
        <p:spPr>
          <a:xfrm>
            <a:off x="457200" y="1219200"/>
            <a:ext cx="8229600" cy="4937125"/>
          </a:xfrm>
        </p:spPr>
        <p:txBody>
          <a:bodyPr/>
          <a:lstStyle/>
          <a:p>
            <a:pPr eaLnBrk="1" hangingPunct="1"/>
            <a:r>
              <a:rPr lang="en-US"/>
              <a:t>Blue / Green – production network</a:t>
            </a:r>
          </a:p>
          <a:p>
            <a:pPr eaLnBrk="1" hangingPunct="1"/>
            <a:r>
              <a:rPr lang="en-US"/>
              <a:t>Red / Orange – storage network (iSCSI)</a:t>
            </a:r>
          </a:p>
          <a:p>
            <a:pPr eaLnBrk="1" hangingPunct="1"/>
            <a:r>
              <a:rPr lang="en-US"/>
              <a:t>Yellow – KVM</a:t>
            </a:r>
          </a:p>
          <a:p>
            <a:pPr eaLnBrk="1" hangingPunct="1"/>
            <a:r>
              <a:rPr lang="en-US"/>
              <a:t>White – Private NAT</a:t>
            </a:r>
          </a:p>
        </p:txBody>
      </p:sp>
      <p:sp>
        <p:nvSpPr>
          <p:cNvPr id="2" name="Date Placeholder 1"/>
          <p:cNvSpPr>
            <a:spLocks noGrp="1"/>
          </p:cNvSpPr>
          <p:nvPr>
            <p:ph type="dt" sz="half" idx="10"/>
          </p:nvPr>
        </p:nvSpPr>
        <p:spPr/>
        <p:txBody>
          <a:bodyPr/>
          <a:lstStyle/>
          <a:p>
            <a:fld id="{36F341DF-E21D-4130-9BC8-00CD50919F04}"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47</a:t>
            </a:fld>
            <a:endParaRPr lang="en-US" dirty="0"/>
          </a:p>
        </p:txBody>
      </p:sp>
    </p:spTree>
    <p:extLst>
      <p:ext uri="{BB962C8B-B14F-4D97-AF65-F5344CB8AC3E}">
        <p14:creationId xmlns:p14="http://schemas.microsoft.com/office/powerpoint/2010/main" val="1194952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533400"/>
            <a:ext cx="8229600" cy="838200"/>
          </a:xfrm>
        </p:spPr>
        <p:txBody>
          <a:bodyPr>
            <a:normAutofit fontScale="90000"/>
          </a:bodyPr>
          <a:lstStyle/>
          <a:p>
            <a:pPr eaLnBrk="1" hangingPunct="1"/>
            <a:r>
              <a:rPr lang="en-US" dirty="0"/>
              <a:t>And why do we need cabling guidelines?</a:t>
            </a:r>
          </a:p>
        </p:txBody>
      </p:sp>
      <p:sp>
        <p:nvSpPr>
          <p:cNvPr id="3" name="Content Placeholder 2"/>
          <p:cNvSpPr>
            <a:spLocks noGrp="1"/>
          </p:cNvSpPr>
          <p:nvPr>
            <p:ph sz="quarter" idx="1"/>
          </p:nvPr>
        </p:nvSpPr>
        <p:spPr>
          <a:xfrm>
            <a:off x="304800" y="1160463"/>
            <a:ext cx="8229600" cy="5316537"/>
          </a:xfrm>
        </p:spPr>
        <p:txBody>
          <a:bodyPr/>
          <a:lstStyle/>
          <a:p>
            <a:pPr marL="0" indent="0" eaLnBrk="1" hangingPunct="1">
              <a:buNone/>
              <a:defRPr/>
            </a:pPr>
            <a:br>
              <a:rPr lang="en-US" dirty="0"/>
            </a:b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marL="0" indent="0" eaLnBrk="1" hangingPunct="1">
              <a:buFont typeface="Wingdings 3" pitchFamily="18" charset="2"/>
              <a:buNone/>
              <a:defRPr/>
            </a:pPr>
            <a:endParaRPr lang="en-US" dirty="0"/>
          </a:p>
          <a:p>
            <a:pPr marL="0" indent="0" eaLnBrk="1" hangingPunct="1">
              <a:buFont typeface="Wingdings 3" pitchFamily="18" charset="2"/>
              <a:buNone/>
              <a:defRPr/>
            </a:pPr>
            <a:r>
              <a:rPr lang="en-US" dirty="0"/>
              <a:t>Bob, can you connect the email server to the new storage device, it’s the yellow wire.</a:t>
            </a:r>
          </a:p>
        </p:txBody>
      </p:sp>
      <p:pic>
        <p:nvPicPr>
          <p:cNvPr id="34820" name="Picture 2" descr="C:\Users\Tim\Downloads\Wiring_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03" y="1371600"/>
            <a:ext cx="6884988"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47B1725-2E57-4FDD-A216-A8301AAD92D8}" type="datetime1">
              <a:rPr lang="en-US" smtClean="0"/>
              <a:t>5/30/2018</a:t>
            </a:fld>
            <a:endParaRPr lang="en-US" dirty="0"/>
          </a:p>
        </p:txBody>
      </p:sp>
      <p:sp>
        <p:nvSpPr>
          <p:cNvPr id="4" name="Footer Placeholder 3"/>
          <p:cNvSpPr>
            <a:spLocks noGrp="1"/>
          </p:cNvSpPr>
          <p:nvPr>
            <p:ph type="ftr" sz="quarter" idx="11"/>
          </p:nvPr>
        </p:nvSpPr>
        <p:spPr/>
        <p:txBody>
          <a:bodyPr/>
          <a:lstStyle/>
          <a:p>
            <a:r>
              <a:rPr lang="en-US"/>
              <a:t>IST346: Info Tech Management &amp; Administration</a:t>
            </a:r>
            <a:endParaRPr lang="en-US" dirty="0"/>
          </a:p>
        </p:txBody>
      </p:sp>
      <p:sp>
        <p:nvSpPr>
          <p:cNvPr id="5" name="Slide Number Placeholder 4"/>
          <p:cNvSpPr>
            <a:spLocks noGrp="1"/>
          </p:cNvSpPr>
          <p:nvPr>
            <p:ph type="sldNum" sz="quarter" idx="12"/>
          </p:nvPr>
        </p:nvSpPr>
        <p:spPr/>
        <p:txBody>
          <a:bodyPr/>
          <a:lstStyle/>
          <a:p>
            <a:fld id="{DF6669D1-DB19-4C99-869C-C84252016461}" type="slidenum">
              <a:rPr lang="en-US" smtClean="0"/>
              <a:pPr/>
              <a:t>48</a:t>
            </a:fld>
            <a:endParaRPr lang="en-US" dirty="0"/>
          </a:p>
        </p:txBody>
      </p:sp>
    </p:spTree>
    <p:extLst>
      <p:ext uri="{BB962C8B-B14F-4D97-AF65-F5344CB8AC3E}">
        <p14:creationId xmlns:p14="http://schemas.microsoft.com/office/powerpoint/2010/main" val="41711991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533400"/>
            <a:ext cx="8229600" cy="838200"/>
          </a:xfrm>
        </p:spPr>
        <p:txBody>
          <a:bodyPr/>
          <a:lstStyle/>
          <a:p>
            <a:pPr eaLnBrk="1" hangingPunct="1"/>
            <a:r>
              <a:rPr lang="en-US" dirty="0"/>
              <a:t>Communications</a:t>
            </a:r>
          </a:p>
        </p:txBody>
      </p:sp>
      <p:sp>
        <p:nvSpPr>
          <p:cNvPr id="35843" name="Rectangle 3"/>
          <p:cNvSpPr>
            <a:spLocks noGrp="1" noChangeArrowheads="1"/>
          </p:cNvSpPr>
          <p:nvPr>
            <p:ph sz="quarter" idx="1"/>
          </p:nvPr>
        </p:nvSpPr>
        <p:spPr>
          <a:xfrm>
            <a:off x="457200" y="1371600"/>
            <a:ext cx="8229600" cy="4784725"/>
          </a:xfrm>
        </p:spPr>
        <p:txBody>
          <a:bodyPr/>
          <a:lstStyle/>
          <a:p>
            <a:pPr eaLnBrk="1" hangingPunct="1">
              <a:lnSpc>
                <a:spcPct val="90000"/>
              </a:lnSpc>
            </a:pPr>
            <a:r>
              <a:rPr lang="en-US" dirty="0"/>
              <a:t>Put a telephone in your server room incase you need to call someone in for assistance or be speaking with a vendor while standing in front of the server.</a:t>
            </a:r>
          </a:p>
          <a:p>
            <a:pPr eaLnBrk="1" hangingPunct="1">
              <a:lnSpc>
                <a:spcPct val="90000"/>
              </a:lnSpc>
            </a:pPr>
            <a:r>
              <a:rPr lang="en-US" dirty="0"/>
              <a:t>“Bridge” the telephone line into a infrequently used circuit to save money.</a:t>
            </a:r>
          </a:p>
          <a:p>
            <a:pPr eaLnBrk="1" hangingPunct="1">
              <a:lnSpc>
                <a:spcPct val="90000"/>
              </a:lnSpc>
            </a:pPr>
            <a:r>
              <a:rPr lang="en-US" dirty="0"/>
              <a:t>Don’t rely on cell phones.  Can be difficult to hear plus more interference in server room.</a:t>
            </a:r>
          </a:p>
        </p:txBody>
      </p:sp>
      <p:sp>
        <p:nvSpPr>
          <p:cNvPr id="2" name="Date Placeholder 1"/>
          <p:cNvSpPr>
            <a:spLocks noGrp="1"/>
          </p:cNvSpPr>
          <p:nvPr>
            <p:ph type="dt" sz="half" idx="10"/>
          </p:nvPr>
        </p:nvSpPr>
        <p:spPr/>
        <p:txBody>
          <a:bodyPr/>
          <a:lstStyle/>
          <a:p>
            <a:fld id="{36F3A157-9DDE-4BE4-8FE2-6D767273949C}"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49</a:t>
            </a:fld>
            <a:endParaRPr lang="en-US" dirty="0"/>
          </a:p>
        </p:txBody>
      </p:sp>
    </p:spTree>
    <p:extLst>
      <p:ext uri="{BB962C8B-B14F-4D97-AF65-F5344CB8AC3E}">
        <p14:creationId xmlns:p14="http://schemas.microsoft.com/office/powerpoint/2010/main" val="370632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are they different?</a:t>
            </a:r>
          </a:p>
        </p:txBody>
      </p:sp>
      <p:sp>
        <p:nvSpPr>
          <p:cNvPr id="5" name="Text Placeholder 4"/>
          <p:cNvSpPr>
            <a:spLocks noGrp="1"/>
          </p:cNvSpPr>
          <p:nvPr>
            <p:ph type="body" idx="1"/>
          </p:nvPr>
        </p:nvSpPr>
        <p:spPr/>
        <p:txBody>
          <a:bodyPr/>
          <a:lstStyle/>
          <a:p>
            <a:r>
              <a:rPr lang="en-US" dirty="0"/>
              <a:t>A Workstation has…</a:t>
            </a:r>
          </a:p>
        </p:txBody>
      </p:sp>
      <p:sp>
        <p:nvSpPr>
          <p:cNvPr id="7" name="Text Placeholder 6"/>
          <p:cNvSpPr>
            <a:spLocks noGrp="1"/>
          </p:cNvSpPr>
          <p:nvPr>
            <p:ph type="body" sz="half" idx="3"/>
          </p:nvPr>
        </p:nvSpPr>
        <p:spPr/>
        <p:txBody>
          <a:bodyPr/>
          <a:lstStyle/>
          <a:p>
            <a:r>
              <a:rPr lang="en-US" dirty="0"/>
              <a:t>A Server has…</a:t>
            </a:r>
          </a:p>
        </p:txBody>
      </p:sp>
      <p:sp>
        <p:nvSpPr>
          <p:cNvPr id="6" name="Content Placeholder 5"/>
          <p:cNvSpPr>
            <a:spLocks noGrp="1"/>
          </p:cNvSpPr>
          <p:nvPr>
            <p:ph sz="quarter" idx="2"/>
          </p:nvPr>
        </p:nvSpPr>
        <p:spPr/>
        <p:txBody>
          <a:bodyPr/>
          <a:lstStyle/>
          <a:p>
            <a:r>
              <a:rPr lang="en-US" dirty="0"/>
              <a:t>One “concurrent” user</a:t>
            </a:r>
          </a:p>
          <a:p>
            <a:r>
              <a:rPr lang="en-US" dirty="0"/>
              <a:t>A broad range of roles</a:t>
            </a:r>
          </a:p>
          <a:p>
            <a:pPr lvl="1"/>
            <a:r>
              <a:rPr lang="en-US" dirty="0"/>
              <a:t>Email, Web, Word, etc…</a:t>
            </a:r>
          </a:p>
          <a:p>
            <a:r>
              <a:rPr lang="en-US" dirty="0"/>
              <a:t>Hardware optimized for interactivity</a:t>
            </a:r>
          </a:p>
          <a:p>
            <a:r>
              <a:rPr lang="en-US" dirty="0"/>
              <a:t>Reliability and uptime are lower priority</a:t>
            </a:r>
          </a:p>
          <a:p>
            <a:endParaRPr lang="en-US" dirty="0"/>
          </a:p>
        </p:txBody>
      </p:sp>
      <p:sp>
        <p:nvSpPr>
          <p:cNvPr id="8" name="Content Placeholder 7"/>
          <p:cNvSpPr>
            <a:spLocks noGrp="1"/>
          </p:cNvSpPr>
          <p:nvPr>
            <p:ph sz="quarter" idx="4"/>
          </p:nvPr>
        </p:nvSpPr>
        <p:spPr/>
        <p:txBody>
          <a:bodyPr/>
          <a:lstStyle/>
          <a:p>
            <a:r>
              <a:rPr lang="en-US" dirty="0"/>
              <a:t>Several “concurrent” users</a:t>
            </a:r>
          </a:p>
          <a:p>
            <a:r>
              <a:rPr lang="en-US" dirty="0"/>
              <a:t>A narrow range of roles</a:t>
            </a:r>
          </a:p>
          <a:p>
            <a:pPr lvl="1"/>
            <a:r>
              <a:rPr lang="en-US" dirty="0"/>
              <a:t>“File” server / “web” server</a:t>
            </a:r>
          </a:p>
          <a:p>
            <a:r>
              <a:rPr lang="en-US" dirty="0"/>
              <a:t>Hardware optimized for background processing</a:t>
            </a:r>
          </a:p>
          <a:p>
            <a:r>
              <a:rPr lang="en-US" dirty="0"/>
              <a:t>Reliability and update are high priority</a:t>
            </a:r>
          </a:p>
        </p:txBody>
      </p:sp>
      <p:sp>
        <p:nvSpPr>
          <p:cNvPr id="2" name="Date Placeholder 1"/>
          <p:cNvSpPr>
            <a:spLocks noGrp="1"/>
          </p:cNvSpPr>
          <p:nvPr>
            <p:ph type="dt" sz="half" idx="10"/>
          </p:nvPr>
        </p:nvSpPr>
        <p:spPr/>
        <p:txBody>
          <a:bodyPr/>
          <a:lstStyle/>
          <a:p>
            <a:fld id="{741D1F6A-5FB8-45F8-9C4E-584D9925DB45}"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9" name="Slide Number Placeholder 8"/>
          <p:cNvSpPr>
            <a:spLocks noGrp="1"/>
          </p:cNvSpPr>
          <p:nvPr>
            <p:ph type="sldNum" sz="quarter" idx="12"/>
          </p:nvPr>
        </p:nvSpPr>
        <p:spPr/>
        <p:txBody>
          <a:bodyPr/>
          <a:lstStyle/>
          <a:p>
            <a:fld id="{DF6669D1-DB19-4C99-869C-C84252016461}" type="slidenum">
              <a:rPr lang="en-US" smtClean="0"/>
              <a:pPr/>
              <a:t>5</a:t>
            </a:fld>
            <a:endParaRPr lang="en-US"/>
          </a:p>
        </p:txBody>
      </p:sp>
    </p:spTree>
    <p:extLst>
      <p:ext uri="{BB962C8B-B14F-4D97-AF65-F5344CB8AC3E}">
        <p14:creationId xmlns:p14="http://schemas.microsoft.com/office/powerpoint/2010/main" val="882624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Console Access - KVM</a:t>
            </a:r>
          </a:p>
        </p:txBody>
      </p:sp>
      <p:sp>
        <p:nvSpPr>
          <p:cNvPr id="36867" name="Rectangle 3"/>
          <p:cNvSpPr>
            <a:spLocks noGrp="1" noChangeArrowheads="1"/>
          </p:cNvSpPr>
          <p:nvPr>
            <p:ph sz="quarter" idx="1"/>
          </p:nvPr>
        </p:nvSpPr>
        <p:spPr>
          <a:xfrm>
            <a:off x="457200" y="1600200"/>
            <a:ext cx="5257800" cy="4525963"/>
          </a:xfrm>
        </p:spPr>
        <p:txBody>
          <a:bodyPr/>
          <a:lstStyle/>
          <a:p>
            <a:pPr eaLnBrk="1" hangingPunct="1">
              <a:lnSpc>
                <a:spcPct val="90000"/>
              </a:lnSpc>
            </a:pPr>
            <a:r>
              <a:rPr lang="en-US" sz="2400"/>
              <a:t>Discussed already</a:t>
            </a:r>
          </a:p>
          <a:p>
            <a:pPr eaLnBrk="1" hangingPunct="1">
              <a:lnSpc>
                <a:spcPct val="90000"/>
              </a:lnSpc>
            </a:pPr>
            <a:r>
              <a:rPr lang="en-US" sz="2400"/>
              <a:t>In-band vs. out-of-band management</a:t>
            </a:r>
          </a:p>
          <a:p>
            <a:pPr eaLnBrk="1" hangingPunct="1">
              <a:lnSpc>
                <a:spcPct val="90000"/>
              </a:lnSpc>
            </a:pPr>
            <a:r>
              <a:rPr lang="en-US" sz="2400"/>
              <a:t>KVM usage</a:t>
            </a:r>
          </a:p>
          <a:p>
            <a:pPr eaLnBrk="1" hangingPunct="1">
              <a:lnSpc>
                <a:spcPct val="90000"/>
              </a:lnSpc>
            </a:pPr>
            <a:r>
              <a:rPr lang="en-US" sz="2400"/>
              <a:t>If no KVM or out-of-band management, consider using a ‘crash cart’ or setup cart.</a:t>
            </a:r>
          </a:p>
          <a:p>
            <a:pPr lvl="1" eaLnBrk="1" hangingPunct="1">
              <a:lnSpc>
                <a:spcPct val="90000"/>
              </a:lnSpc>
            </a:pPr>
            <a:r>
              <a:rPr lang="en-US" sz="2000"/>
              <a:t>Basically a vertical cart with a keyboard, mouse, and monitor used when 1</a:t>
            </a:r>
            <a:r>
              <a:rPr lang="en-US" sz="2000" baseline="30000"/>
              <a:t>st</a:t>
            </a:r>
            <a:r>
              <a:rPr lang="en-US" sz="2000"/>
              <a:t> setting up servers or if they crash so bad you can’t use other management techniques</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371600"/>
            <a:ext cx="25415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4596D50-8BF1-4BDD-A91E-6A885C34B872}"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50</a:t>
            </a:fld>
            <a:endParaRPr lang="en-US" dirty="0"/>
          </a:p>
        </p:txBody>
      </p:sp>
    </p:spTree>
    <p:extLst>
      <p:ext uri="{BB962C8B-B14F-4D97-AF65-F5344CB8AC3E}">
        <p14:creationId xmlns:p14="http://schemas.microsoft.com/office/powerpoint/2010/main" val="1801403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Workbench, Tools, Parts</a:t>
            </a:r>
          </a:p>
        </p:txBody>
      </p:sp>
      <p:sp>
        <p:nvSpPr>
          <p:cNvPr id="37891" name="Rectangle 3"/>
          <p:cNvSpPr>
            <a:spLocks noGrp="1" noChangeArrowheads="1"/>
          </p:cNvSpPr>
          <p:nvPr>
            <p:ph sz="quarter" idx="1"/>
          </p:nvPr>
        </p:nvSpPr>
        <p:spPr>
          <a:xfrm>
            <a:off x="457200" y="1600200"/>
            <a:ext cx="4343400" cy="4525963"/>
          </a:xfrm>
        </p:spPr>
        <p:txBody>
          <a:bodyPr/>
          <a:lstStyle/>
          <a:p>
            <a:pPr eaLnBrk="1" hangingPunct="1">
              <a:lnSpc>
                <a:spcPct val="90000"/>
              </a:lnSpc>
            </a:pPr>
            <a:r>
              <a:rPr lang="en-US" sz="2800"/>
              <a:t>Have a place where your staff can test out or ‘burn in’ a server before putting it into production.</a:t>
            </a:r>
          </a:p>
          <a:p>
            <a:pPr eaLnBrk="1" hangingPunct="1">
              <a:lnSpc>
                <a:spcPct val="90000"/>
              </a:lnSpc>
            </a:pPr>
            <a:r>
              <a:rPr lang="en-US" sz="2800"/>
              <a:t>Place to troubleshoot failed servers</a:t>
            </a:r>
          </a:p>
          <a:p>
            <a:pPr eaLnBrk="1" hangingPunct="1">
              <a:lnSpc>
                <a:spcPct val="90000"/>
              </a:lnSpc>
            </a:pPr>
            <a:r>
              <a:rPr lang="en-US" sz="2800"/>
              <a:t>Have extra patch cables, nuts, bolts, “spare parts” on hand.</a:t>
            </a:r>
          </a:p>
          <a:p>
            <a:pPr eaLnBrk="1" hangingPunct="1">
              <a:lnSpc>
                <a:spcPct val="90000"/>
              </a:lnSpc>
            </a:pPr>
            <a:endParaRPr lang="en-US" sz="2800"/>
          </a:p>
        </p:txBody>
      </p:sp>
      <p:pic>
        <p:nvPicPr>
          <p:cNvPr id="37892" name="Picture 7" descr="computer%20tech%20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447800"/>
            <a:ext cx="403860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p-like_cable_bins_by_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2672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855F987-6CC9-4545-AF8C-57162DCC3C36}"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51</a:t>
            </a:fld>
            <a:endParaRPr lang="en-US" dirty="0"/>
          </a:p>
        </p:txBody>
      </p:sp>
    </p:spTree>
    <p:extLst>
      <p:ext uri="{BB962C8B-B14F-4D97-AF65-F5344CB8AC3E}">
        <p14:creationId xmlns:p14="http://schemas.microsoft.com/office/powerpoint/2010/main" val="3904310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533400"/>
            <a:ext cx="8229600" cy="838200"/>
          </a:xfrm>
        </p:spPr>
        <p:txBody>
          <a:bodyPr/>
          <a:lstStyle/>
          <a:p>
            <a:pPr eaLnBrk="1" hangingPunct="1"/>
            <a:r>
              <a:rPr lang="en-US"/>
              <a:t>Alternative data centers</a:t>
            </a:r>
          </a:p>
        </p:txBody>
      </p:sp>
      <p:sp>
        <p:nvSpPr>
          <p:cNvPr id="38915" name="Rectangle 3"/>
          <p:cNvSpPr>
            <a:spLocks noGrp="1" noChangeArrowheads="1"/>
          </p:cNvSpPr>
          <p:nvPr>
            <p:ph sz="quarter" idx="1"/>
          </p:nvPr>
        </p:nvSpPr>
        <p:spPr>
          <a:xfrm>
            <a:off x="457200" y="1600200"/>
            <a:ext cx="4343400" cy="4525963"/>
          </a:xfrm>
        </p:spPr>
        <p:txBody>
          <a:bodyPr/>
          <a:lstStyle/>
          <a:p>
            <a:pPr eaLnBrk="1" hangingPunct="1">
              <a:lnSpc>
                <a:spcPct val="90000"/>
              </a:lnSpc>
            </a:pPr>
            <a:r>
              <a:rPr lang="en-US" sz="2800"/>
              <a:t>Sometimes you have to think “outside the box”…or in these cases, in a different box!</a:t>
            </a:r>
          </a:p>
          <a:p>
            <a:pPr eaLnBrk="1" hangingPunct="1">
              <a:lnSpc>
                <a:spcPct val="90000"/>
              </a:lnSpc>
            </a:pPr>
            <a:endParaRPr lang="en-US" sz="2800"/>
          </a:p>
        </p:txBody>
      </p:sp>
      <p:pic>
        <p:nvPicPr>
          <p:cNvPr id="38916" name="Picture 2" descr="C:\Users\Tim\Downloads\0_61_sun_project_blac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25" y="1371600"/>
            <a:ext cx="350043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descr="C:\Users\Tim\Downloads\news_251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5" y="4114800"/>
            <a:ext cx="350043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2DBA140-6A57-4AC8-8AAF-DB1427218597}"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52</a:t>
            </a:fld>
            <a:endParaRPr lang="en-US" dirty="0"/>
          </a:p>
        </p:txBody>
      </p:sp>
    </p:spTree>
    <p:extLst>
      <p:ext uri="{BB962C8B-B14F-4D97-AF65-F5344CB8AC3E}">
        <p14:creationId xmlns:p14="http://schemas.microsoft.com/office/powerpoint/2010/main" val="37569675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Summary</a:t>
            </a:r>
          </a:p>
        </p:txBody>
      </p:sp>
      <p:sp>
        <p:nvSpPr>
          <p:cNvPr id="39939" name="Rectangle 3"/>
          <p:cNvSpPr>
            <a:spLocks noGrp="1" noChangeArrowheads="1"/>
          </p:cNvSpPr>
          <p:nvPr>
            <p:ph sz="quarter" idx="1"/>
          </p:nvPr>
        </p:nvSpPr>
        <p:spPr>
          <a:xfrm>
            <a:off x="457200" y="1371600"/>
            <a:ext cx="8229600" cy="4784725"/>
          </a:xfrm>
        </p:spPr>
        <p:txBody>
          <a:bodyPr/>
          <a:lstStyle/>
          <a:p>
            <a:pPr eaLnBrk="1" hangingPunct="1"/>
            <a:r>
              <a:rPr lang="en-US" dirty="0"/>
              <a:t>Data center is much more than a standard room or closet.</a:t>
            </a:r>
          </a:p>
          <a:p>
            <a:pPr eaLnBrk="1" hangingPunct="1"/>
            <a:r>
              <a:rPr lang="en-US" dirty="0"/>
              <a:t>Many things make a server room unique.</a:t>
            </a:r>
          </a:p>
          <a:p>
            <a:pPr eaLnBrk="1" hangingPunct="1"/>
            <a:r>
              <a:rPr lang="en-US" dirty="0"/>
              <a:t>$100 / $400 or more per square foot to create a server room.</a:t>
            </a:r>
          </a:p>
          <a:p>
            <a:pPr eaLnBrk="1" hangingPunct="1"/>
            <a:r>
              <a:rPr lang="en-US" dirty="0"/>
              <a:t>Look for alternatives, outsource</a:t>
            </a:r>
          </a:p>
          <a:p>
            <a:pPr eaLnBrk="1" hangingPunct="1"/>
            <a:r>
              <a:rPr lang="en-US" dirty="0"/>
              <a:t>If you are going to build it, do it right the first time.</a:t>
            </a:r>
          </a:p>
          <a:p>
            <a:pPr eaLnBrk="1" hangingPunct="1"/>
            <a:endParaRPr lang="en-US" dirty="0"/>
          </a:p>
        </p:txBody>
      </p:sp>
      <p:sp>
        <p:nvSpPr>
          <p:cNvPr id="2" name="Date Placeholder 1"/>
          <p:cNvSpPr>
            <a:spLocks noGrp="1"/>
          </p:cNvSpPr>
          <p:nvPr>
            <p:ph type="dt" sz="half" idx="10"/>
          </p:nvPr>
        </p:nvSpPr>
        <p:spPr/>
        <p:txBody>
          <a:bodyPr/>
          <a:lstStyle/>
          <a:p>
            <a:fld id="{B06FC927-19E7-46F6-AAF2-D6E1538DFC29}"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53</a:t>
            </a:fld>
            <a:endParaRPr lang="en-US" dirty="0"/>
          </a:p>
        </p:txBody>
      </p:sp>
    </p:spTree>
    <p:extLst>
      <p:ext uri="{BB962C8B-B14F-4D97-AF65-F5344CB8AC3E}">
        <p14:creationId xmlns:p14="http://schemas.microsoft.com/office/powerpoint/2010/main" val="25017968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3"/>
          <p:cNvSpPr>
            <a:spLocks noGrp="1"/>
          </p:cNvSpPr>
          <p:nvPr>
            <p:ph type="title"/>
          </p:nvPr>
        </p:nvSpPr>
        <p:spPr/>
        <p:txBody>
          <a:bodyPr/>
          <a:lstStyle/>
          <a:p>
            <a:pPr eaLnBrk="1" hangingPunct="1"/>
            <a:r>
              <a:rPr lang="en-US"/>
              <a:t>Questions?</a:t>
            </a:r>
          </a:p>
        </p:txBody>
      </p:sp>
      <p:sp>
        <p:nvSpPr>
          <p:cNvPr id="5" name="Text Placeholder 4"/>
          <p:cNvSpPr>
            <a:spLocks noGrp="1"/>
          </p:cNvSpPr>
          <p:nvPr>
            <p:ph type="body" idx="1"/>
          </p:nvPr>
        </p:nvSpPr>
        <p:spPr/>
        <p:txBody>
          <a:bodyPr/>
          <a:lstStyle/>
          <a:p>
            <a:pPr eaLnBrk="1" hangingPunct="1">
              <a:defRPr/>
            </a:pPr>
            <a:r>
              <a:rPr lang="en-US" dirty="0"/>
              <a:t>“There are 10 kinds of people in the world, </a:t>
            </a:r>
            <a:br>
              <a:rPr lang="en-US" dirty="0"/>
            </a:br>
            <a:r>
              <a:rPr lang="en-US" dirty="0"/>
              <a:t>those that understand binary and those that don’t”</a:t>
            </a:r>
          </a:p>
          <a:p>
            <a:pPr eaLnBrk="1" hangingPunct="1">
              <a:defRPr/>
            </a:pPr>
            <a:endParaRPr lang="en-US" dirty="0"/>
          </a:p>
        </p:txBody>
      </p:sp>
      <p:sp>
        <p:nvSpPr>
          <p:cNvPr id="2" name="Date Placeholder 1"/>
          <p:cNvSpPr>
            <a:spLocks noGrp="1"/>
          </p:cNvSpPr>
          <p:nvPr>
            <p:ph type="dt" sz="half" idx="10"/>
          </p:nvPr>
        </p:nvSpPr>
        <p:spPr/>
        <p:txBody>
          <a:bodyPr/>
          <a:lstStyle/>
          <a:p>
            <a:fld id="{64881200-7557-4B3A-9B03-6E34A7B70448}" type="datetime1">
              <a:rPr lang="en-US" smtClean="0"/>
              <a:t>5/30/2018</a:t>
            </a:fld>
            <a:endParaRPr lang="en-US"/>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54</a:t>
            </a:fld>
            <a:endParaRPr lang="en-US"/>
          </a:p>
        </p:txBody>
      </p:sp>
    </p:spTree>
    <p:extLst>
      <p:ext uri="{BB962C8B-B14F-4D97-AF65-F5344CB8AC3E}">
        <p14:creationId xmlns:p14="http://schemas.microsoft.com/office/powerpoint/2010/main" val="272111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Server a Server?</a:t>
            </a:r>
          </a:p>
        </p:txBody>
      </p:sp>
      <p:sp>
        <p:nvSpPr>
          <p:cNvPr id="3" name="Content Placeholder 2"/>
          <p:cNvSpPr>
            <a:spLocks noGrp="1"/>
          </p:cNvSpPr>
          <p:nvPr>
            <p:ph sz="quarter" idx="1"/>
          </p:nvPr>
        </p:nvSpPr>
        <p:spPr/>
        <p:txBody>
          <a:bodyPr/>
          <a:lstStyle/>
          <a:p>
            <a:r>
              <a:rPr lang="en-US" dirty="0"/>
              <a:t>Server hardware:</a:t>
            </a:r>
          </a:p>
          <a:p>
            <a:pPr lvl="1"/>
            <a:r>
              <a:rPr lang="en-US" dirty="0"/>
              <a:t>Extensible/expandable</a:t>
            </a:r>
          </a:p>
          <a:p>
            <a:pPr lvl="1"/>
            <a:r>
              <a:rPr lang="en-US" dirty="0"/>
              <a:t>Increased performance (multiple </a:t>
            </a:r>
            <a:r>
              <a:rPr lang="en-US" dirty="0" err="1"/>
              <a:t>cpus</a:t>
            </a:r>
            <a:r>
              <a:rPr lang="en-US" dirty="0"/>
              <a:t>/cores)</a:t>
            </a:r>
          </a:p>
          <a:p>
            <a:pPr lvl="1"/>
            <a:r>
              <a:rPr lang="en-US" dirty="0"/>
              <a:t>High performance I/O (input/output)</a:t>
            </a:r>
          </a:p>
          <a:p>
            <a:pPr lvl="1"/>
            <a:r>
              <a:rPr lang="en-US" dirty="0"/>
              <a:t>High availability</a:t>
            </a:r>
          </a:p>
          <a:p>
            <a:pPr lvl="1"/>
            <a:r>
              <a:rPr lang="en-US" dirty="0"/>
              <a:t>Maintenance contracts</a:t>
            </a:r>
          </a:p>
          <a:p>
            <a:pPr lvl="1"/>
            <a:r>
              <a:rPr lang="en-US" dirty="0"/>
              <a:t>Management options</a:t>
            </a:r>
          </a:p>
          <a:p>
            <a:r>
              <a:rPr lang="en-US" dirty="0"/>
              <a:t>Services!!!</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24400"/>
            <a:ext cx="286702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http://www.asia.ru/images/img/55732/3u16c-whol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295775"/>
            <a:ext cx="25717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A7DB69ED-DA5D-4947-92AA-0AB0C39A40FA}" type="datetime1">
              <a:rPr lang="en-US" smtClean="0"/>
              <a:t>5/30/2018</a:t>
            </a:fld>
            <a:endParaRPr lang="en-US" dirty="0"/>
          </a:p>
        </p:txBody>
      </p:sp>
      <p:sp>
        <p:nvSpPr>
          <p:cNvPr id="7" name="Footer Placeholder 6"/>
          <p:cNvSpPr>
            <a:spLocks noGrp="1"/>
          </p:cNvSpPr>
          <p:nvPr>
            <p:ph type="ftr" sz="quarter" idx="11"/>
          </p:nvPr>
        </p:nvSpPr>
        <p:spPr/>
        <p:txBody>
          <a:bodyPr/>
          <a:lstStyle/>
          <a:p>
            <a:r>
              <a:rPr lang="en-US"/>
              <a:t>IST346: Info Tech Management &amp; Administration</a:t>
            </a:r>
            <a:endParaRPr lang="en-US" dirty="0"/>
          </a:p>
        </p:txBody>
      </p:sp>
      <p:sp>
        <p:nvSpPr>
          <p:cNvPr id="8" name="Slide Number Placeholder 7"/>
          <p:cNvSpPr>
            <a:spLocks noGrp="1"/>
          </p:cNvSpPr>
          <p:nvPr>
            <p:ph type="sldNum" sz="quarter" idx="12"/>
          </p:nvPr>
        </p:nvSpPr>
        <p:spPr/>
        <p:txBody>
          <a:bodyPr/>
          <a:lstStyle/>
          <a:p>
            <a:fld id="{DF6669D1-DB19-4C99-869C-C84252016461}" type="slidenum">
              <a:rPr lang="en-US" smtClean="0"/>
              <a:pPr/>
              <a:t>6</a:t>
            </a:fld>
            <a:endParaRPr lang="en-US" dirty="0"/>
          </a:p>
        </p:txBody>
      </p:sp>
    </p:spTree>
    <p:extLst>
      <p:ext uri="{BB962C8B-B14F-4D97-AF65-F5344CB8AC3E}">
        <p14:creationId xmlns:p14="http://schemas.microsoft.com/office/powerpoint/2010/main" val="155438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Client-Server Model</a:t>
            </a:r>
          </a:p>
        </p:txBody>
      </p:sp>
      <p:pic>
        <p:nvPicPr>
          <p:cNvPr id="50179" name="Picture 3"/>
          <p:cNvPicPr>
            <a:picLocks noChangeAspect="1" noChangeArrowheads="1"/>
          </p:cNvPicPr>
          <p:nvPr/>
        </p:nvPicPr>
        <p:blipFill>
          <a:blip r:embed="rId2" cstate="print"/>
          <a:srcRect/>
          <a:stretch>
            <a:fillRect/>
          </a:stretch>
        </p:blipFill>
        <p:spPr bwMode="auto">
          <a:xfrm>
            <a:off x="838200" y="4495800"/>
            <a:ext cx="1295400" cy="1182052"/>
          </a:xfrm>
          <a:prstGeom prst="rect">
            <a:avLst/>
          </a:prstGeom>
          <a:noFill/>
          <a:ln w="9525">
            <a:noFill/>
            <a:miter lim="800000"/>
            <a:headEnd/>
            <a:tailEnd/>
          </a:ln>
        </p:spPr>
      </p:pic>
      <p:pic>
        <p:nvPicPr>
          <p:cNvPr id="50180" name="Picture 4"/>
          <p:cNvPicPr>
            <a:picLocks noChangeAspect="1" noChangeArrowheads="1"/>
          </p:cNvPicPr>
          <p:nvPr/>
        </p:nvPicPr>
        <p:blipFill>
          <a:blip r:embed="rId3" cstate="print"/>
          <a:srcRect/>
          <a:stretch>
            <a:fillRect/>
          </a:stretch>
        </p:blipFill>
        <p:spPr bwMode="auto">
          <a:xfrm>
            <a:off x="2819400" y="4648200"/>
            <a:ext cx="1295400" cy="1175576"/>
          </a:xfrm>
          <a:prstGeom prst="rect">
            <a:avLst/>
          </a:prstGeom>
          <a:noFill/>
          <a:ln w="9525">
            <a:noFill/>
            <a:miter lim="800000"/>
            <a:headEnd/>
            <a:tailEnd/>
          </a:ln>
        </p:spPr>
      </p:pic>
      <p:pic>
        <p:nvPicPr>
          <p:cNvPr id="50181" name="Picture 5"/>
          <p:cNvPicPr>
            <a:picLocks noChangeAspect="1" noChangeArrowheads="1"/>
          </p:cNvPicPr>
          <p:nvPr/>
        </p:nvPicPr>
        <p:blipFill>
          <a:blip r:embed="rId4" cstate="print"/>
          <a:srcRect/>
          <a:stretch>
            <a:fillRect/>
          </a:stretch>
        </p:blipFill>
        <p:spPr bwMode="auto">
          <a:xfrm>
            <a:off x="4953000" y="4495800"/>
            <a:ext cx="1484907" cy="1185863"/>
          </a:xfrm>
          <a:prstGeom prst="rect">
            <a:avLst/>
          </a:prstGeom>
          <a:noFill/>
          <a:ln w="9525">
            <a:noFill/>
            <a:miter lim="800000"/>
            <a:headEnd/>
            <a:tailEnd/>
          </a:ln>
        </p:spPr>
      </p:pic>
      <p:pic>
        <p:nvPicPr>
          <p:cNvPr id="50182" name="Picture 6"/>
          <p:cNvPicPr>
            <a:picLocks noChangeAspect="1" noChangeArrowheads="1"/>
          </p:cNvPicPr>
          <p:nvPr/>
        </p:nvPicPr>
        <p:blipFill>
          <a:blip r:embed="rId5" cstate="print"/>
          <a:srcRect/>
          <a:stretch>
            <a:fillRect/>
          </a:stretch>
        </p:blipFill>
        <p:spPr bwMode="auto">
          <a:xfrm>
            <a:off x="6858000" y="4572000"/>
            <a:ext cx="1828800" cy="1097280"/>
          </a:xfrm>
          <a:prstGeom prst="rect">
            <a:avLst/>
          </a:prstGeom>
          <a:noFill/>
          <a:ln w="9525">
            <a:noFill/>
            <a:miter lim="800000"/>
            <a:headEnd/>
            <a:tailEnd/>
          </a:ln>
        </p:spPr>
      </p:pic>
      <p:pic>
        <p:nvPicPr>
          <p:cNvPr id="50183" name="Picture 7"/>
          <p:cNvPicPr>
            <a:picLocks noChangeAspect="1" noChangeArrowheads="1"/>
          </p:cNvPicPr>
          <p:nvPr/>
        </p:nvPicPr>
        <p:blipFill>
          <a:blip r:embed="rId6" cstate="print"/>
          <a:srcRect/>
          <a:stretch>
            <a:fillRect/>
          </a:stretch>
        </p:blipFill>
        <p:spPr bwMode="auto">
          <a:xfrm>
            <a:off x="3429000" y="1828800"/>
            <a:ext cx="2133600" cy="1422400"/>
          </a:xfrm>
          <a:prstGeom prst="rect">
            <a:avLst/>
          </a:prstGeom>
          <a:noFill/>
          <a:ln w="9525">
            <a:noFill/>
            <a:miter lim="800000"/>
            <a:headEnd/>
            <a:tailEnd/>
          </a:ln>
        </p:spPr>
      </p:pic>
      <p:sp>
        <p:nvSpPr>
          <p:cNvPr id="15" name="TextBox 14"/>
          <p:cNvSpPr txBox="1"/>
          <p:nvPr/>
        </p:nvSpPr>
        <p:spPr>
          <a:xfrm>
            <a:off x="3581400" y="1447800"/>
            <a:ext cx="2057400" cy="646331"/>
          </a:xfrm>
          <a:prstGeom prst="rect">
            <a:avLst/>
          </a:prstGeom>
          <a:noFill/>
        </p:spPr>
        <p:txBody>
          <a:bodyPr wrap="square" rtlCol="0">
            <a:spAutoFit/>
          </a:bodyPr>
          <a:lstStyle/>
          <a:p>
            <a:r>
              <a:rPr lang="en-US" dirty="0"/>
              <a:t>filer.fauxco.com</a:t>
            </a:r>
          </a:p>
          <a:p>
            <a:r>
              <a:rPr lang="en-US" dirty="0"/>
              <a:t>192.168.1.10</a:t>
            </a:r>
          </a:p>
        </p:txBody>
      </p:sp>
      <p:sp>
        <p:nvSpPr>
          <p:cNvPr id="17" name="TextBox 16"/>
          <p:cNvSpPr txBox="1"/>
          <p:nvPr/>
        </p:nvSpPr>
        <p:spPr>
          <a:xfrm>
            <a:off x="685800" y="5715000"/>
            <a:ext cx="1759969" cy="646331"/>
          </a:xfrm>
          <a:prstGeom prst="rect">
            <a:avLst/>
          </a:prstGeom>
          <a:noFill/>
        </p:spPr>
        <p:txBody>
          <a:bodyPr wrap="none" rtlCol="0">
            <a:spAutoFit/>
          </a:bodyPr>
          <a:lstStyle/>
          <a:p>
            <a:r>
              <a:rPr lang="en-US" dirty="0"/>
              <a:t>ctl02.fauxco.com</a:t>
            </a:r>
          </a:p>
          <a:p>
            <a:r>
              <a:rPr lang="en-US" dirty="0"/>
              <a:t>192.168.1.202</a:t>
            </a:r>
          </a:p>
        </p:txBody>
      </p:sp>
      <p:sp>
        <p:nvSpPr>
          <p:cNvPr id="18" name="TextBox 17"/>
          <p:cNvSpPr txBox="1"/>
          <p:nvPr/>
        </p:nvSpPr>
        <p:spPr>
          <a:xfrm>
            <a:off x="2667000" y="5715000"/>
            <a:ext cx="1759969" cy="646331"/>
          </a:xfrm>
          <a:prstGeom prst="rect">
            <a:avLst/>
          </a:prstGeom>
          <a:noFill/>
        </p:spPr>
        <p:txBody>
          <a:bodyPr wrap="none" rtlCol="0">
            <a:spAutoFit/>
          </a:bodyPr>
          <a:lstStyle/>
          <a:p>
            <a:r>
              <a:rPr lang="en-US" dirty="0"/>
              <a:t>ctl03.fauxco.com</a:t>
            </a:r>
          </a:p>
          <a:p>
            <a:r>
              <a:rPr lang="en-US" dirty="0"/>
              <a:t>192.168.1.203</a:t>
            </a:r>
          </a:p>
        </p:txBody>
      </p:sp>
      <p:sp>
        <p:nvSpPr>
          <p:cNvPr id="19" name="TextBox 18"/>
          <p:cNvSpPr txBox="1"/>
          <p:nvPr/>
        </p:nvSpPr>
        <p:spPr>
          <a:xfrm>
            <a:off x="4876800" y="5715000"/>
            <a:ext cx="1759969" cy="646331"/>
          </a:xfrm>
          <a:prstGeom prst="rect">
            <a:avLst/>
          </a:prstGeom>
          <a:noFill/>
        </p:spPr>
        <p:txBody>
          <a:bodyPr wrap="none" rtlCol="0">
            <a:spAutoFit/>
          </a:bodyPr>
          <a:lstStyle/>
          <a:p>
            <a:r>
              <a:rPr lang="en-US" dirty="0"/>
              <a:t>ctl04.fauxco.com</a:t>
            </a:r>
          </a:p>
          <a:p>
            <a:r>
              <a:rPr lang="en-US" dirty="0"/>
              <a:t>192.168.1.204</a:t>
            </a:r>
          </a:p>
        </p:txBody>
      </p:sp>
      <p:sp>
        <p:nvSpPr>
          <p:cNvPr id="20" name="TextBox 19"/>
          <p:cNvSpPr txBox="1"/>
          <p:nvPr/>
        </p:nvSpPr>
        <p:spPr>
          <a:xfrm>
            <a:off x="7010400" y="5638800"/>
            <a:ext cx="1759969" cy="646331"/>
          </a:xfrm>
          <a:prstGeom prst="rect">
            <a:avLst/>
          </a:prstGeom>
          <a:noFill/>
        </p:spPr>
        <p:txBody>
          <a:bodyPr wrap="none" rtlCol="0">
            <a:spAutoFit/>
          </a:bodyPr>
          <a:lstStyle/>
          <a:p>
            <a:r>
              <a:rPr lang="en-US" dirty="0"/>
              <a:t>ctl05.fauxco.com</a:t>
            </a:r>
          </a:p>
          <a:p>
            <a:r>
              <a:rPr lang="en-US" dirty="0"/>
              <a:t>192.168.1.205</a:t>
            </a:r>
          </a:p>
        </p:txBody>
      </p:sp>
      <p:cxnSp>
        <p:nvCxnSpPr>
          <p:cNvPr id="22" name="Elbow Connector 21"/>
          <p:cNvCxnSpPr>
            <a:stCxn id="50183" idx="2"/>
            <a:endCxn id="50179" idx="0"/>
          </p:cNvCxnSpPr>
          <p:nvPr/>
        </p:nvCxnSpPr>
        <p:spPr>
          <a:xfrm rot="5400000">
            <a:off x="2368550" y="2368550"/>
            <a:ext cx="1244600" cy="30099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50183" idx="2"/>
            <a:endCxn id="50180" idx="0"/>
          </p:cNvCxnSpPr>
          <p:nvPr/>
        </p:nvCxnSpPr>
        <p:spPr>
          <a:xfrm rot="5400000">
            <a:off x="3282950" y="3435350"/>
            <a:ext cx="1397000" cy="1028700"/>
          </a:xfrm>
          <a:prstGeom prst="bentConnector3">
            <a:avLst>
              <a:gd name="adj1" fmla="val 4467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50183" idx="2"/>
            <a:endCxn id="50181" idx="0"/>
          </p:cNvCxnSpPr>
          <p:nvPr/>
        </p:nvCxnSpPr>
        <p:spPr>
          <a:xfrm rot="16200000" flipH="1">
            <a:off x="4473327" y="3273673"/>
            <a:ext cx="1244600" cy="1199654"/>
          </a:xfrm>
          <a:prstGeom prst="bentConnector3">
            <a:avLst>
              <a:gd name="adj1" fmla="val 4829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0183" idx="2"/>
            <a:endCxn id="50182" idx="0"/>
          </p:cNvCxnSpPr>
          <p:nvPr/>
        </p:nvCxnSpPr>
        <p:spPr>
          <a:xfrm rot="16200000" flipH="1">
            <a:off x="5473700" y="2273300"/>
            <a:ext cx="1320800" cy="3276600"/>
          </a:xfrm>
          <a:prstGeom prst="bentConnector3">
            <a:avLst>
              <a:gd name="adj1" fmla="val 4517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114800" y="2362200"/>
            <a:ext cx="797654" cy="369332"/>
          </a:xfrm>
          <a:prstGeom prst="rect">
            <a:avLst/>
          </a:prstGeom>
          <a:noFill/>
        </p:spPr>
        <p:txBody>
          <a:bodyPr wrap="none" rtlCol="0">
            <a:spAutoFit/>
          </a:bodyPr>
          <a:lstStyle/>
          <a:p>
            <a:r>
              <a:rPr lang="en-US" dirty="0">
                <a:solidFill>
                  <a:schemeClr val="bg1"/>
                </a:solidFill>
              </a:rPr>
              <a:t>Server</a:t>
            </a:r>
          </a:p>
        </p:txBody>
      </p:sp>
      <p:sp>
        <p:nvSpPr>
          <p:cNvPr id="35" name="TextBox 34"/>
          <p:cNvSpPr txBox="1"/>
          <p:nvPr/>
        </p:nvSpPr>
        <p:spPr>
          <a:xfrm>
            <a:off x="3810000" y="4267200"/>
            <a:ext cx="1454372" cy="369332"/>
          </a:xfrm>
          <a:prstGeom prst="rect">
            <a:avLst/>
          </a:prstGeom>
          <a:noFill/>
        </p:spPr>
        <p:txBody>
          <a:bodyPr wrap="none" rtlCol="0">
            <a:spAutoFit/>
          </a:bodyPr>
          <a:lstStyle/>
          <a:p>
            <a:r>
              <a:rPr lang="en-US" dirty="0"/>
              <a:t>Workstations</a:t>
            </a:r>
          </a:p>
        </p:txBody>
      </p:sp>
      <p:sp>
        <p:nvSpPr>
          <p:cNvPr id="2" name="Date Placeholder 1"/>
          <p:cNvSpPr>
            <a:spLocks noGrp="1"/>
          </p:cNvSpPr>
          <p:nvPr>
            <p:ph type="dt" sz="half" idx="10"/>
          </p:nvPr>
        </p:nvSpPr>
        <p:spPr/>
        <p:txBody>
          <a:bodyPr/>
          <a:lstStyle/>
          <a:p>
            <a:fld id="{71BFD062-9B37-4539-9967-6686DAAAC51B}" type="datetime1">
              <a:rPr lang="en-US" smtClean="0"/>
              <a:t>5/30/2018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7</a:t>
            </a:fld>
            <a:endParaRPr lang="en-US"/>
          </a:p>
        </p:txBody>
      </p:sp>
    </p:spTree>
    <p:extLst>
      <p:ext uri="{BB962C8B-B14F-4D97-AF65-F5344CB8AC3E}">
        <p14:creationId xmlns:p14="http://schemas.microsoft.com/office/powerpoint/2010/main" val="391519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Servers and their role in IT</a:t>
            </a:r>
          </a:p>
        </p:txBody>
      </p:sp>
      <p:sp>
        <p:nvSpPr>
          <p:cNvPr id="4" name="Text Placeholder 3"/>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fld id="{7F831D9F-9FA0-46B5-A066-ABCBAF0BA42C}" type="datetime1">
              <a:rPr lang="en-US" smtClean="0"/>
              <a:t>5/30/2018</a:t>
            </a:fld>
            <a:endParaRPr lang="en-US"/>
          </a:p>
        </p:txBody>
      </p:sp>
      <p:sp>
        <p:nvSpPr>
          <p:cNvPr id="5" name="Footer Placeholder 4"/>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8</a:t>
            </a:fld>
            <a:endParaRPr lang="en-US"/>
          </a:p>
        </p:txBody>
      </p:sp>
    </p:spTree>
    <p:extLst>
      <p:ext uri="{BB962C8B-B14F-4D97-AF65-F5344CB8AC3E}">
        <p14:creationId xmlns:p14="http://schemas.microsoft.com/office/powerpoint/2010/main" val="50059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Servers:</a:t>
            </a:r>
          </a:p>
        </p:txBody>
      </p:sp>
      <p:sp>
        <p:nvSpPr>
          <p:cNvPr id="6" name="Content Placeholder 5"/>
          <p:cNvSpPr>
            <a:spLocks noGrp="1"/>
          </p:cNvSpPr>
          <p:nvPr>
            <p:ph sz="quarter" idx="1"/>
          </p:nvPr>
        </p:nvSpPr>
        <p:spPr>
          <a:xfrm>
            <a:off x="457200" y="1219200"/>
            <a:ext cx="4724400" cy="4937760"/>
          </a:xfrm>
        </p:spPr>
        <p:txBody>
          <a:bodyPr>
            <a:normAutofit/>
          </a:bodyPr>
          <a:lstStyle/>
          <a:p>
            <a:r>
              <a:rPr lang="en-US" dirty="0"/>
              <a:t>Service 100’s if not 1,000’s of users</a:t>
            </a:r>
          </a:p>
          <a:p>
            <a:r>
              <a:rPr lang="en-US" dirty="0"/>
              <a:t>Require high reliability and security due to lengthy required uptimes for services.</a:t>
            </a:r>
          </a:p>
          <a:p>
            <a:r>
              <a:rPr lang="en-US" dirty="0"/>
              <a:t>Are expected to last longer than workstations</a:t>
            </a:r>
          </a:p>
          <a:p>
            <a:r>
              <a:rPr lang="en-US" dirty="0"/>
              <a:t>Cost much more than workstations</a:t>
            </a:r>
          </a:p>
          <a:p>
            <a:r>
              <a:rPr lang="en-US" dirty="0"/>
              <a:t>Cost accounting for servers is spread over the users who use them, not responsibility of IT.</a:t>
            </a:r>
          </a:p>
          <a:p>
            <a:endParaRPr lang="en-US" dirty="0"/>
          </a:p>
          <a:p>
            <a:pPr>
              <a:buNone/>
            </a:pPr>
            <a:endParaRPr lang="en-US" dirty="0"/>
          </a:p>
        </p:txBody>
      </p:sp>
      <p:pic>
        <p:nvPicPr>
          <p:cNvPr id="53249" name="Picture 1"/>
          <p:cNvPicPr>
            <a:picLocks noChangeAspect="1" noChangeArrowheads="1"/>
          </p:cNvPicPr>
          <p:nvPr/>
        </p:nvPicPr>
        <p:blipFill>
          <a:blip r:embed="rId2" cstate="print"/>
          <a:srcRect l="25150" r="22156"/>
          <a:stretch>
            <a:fillRect/>
          </a:stretch>
        </p:blipFill>
        <p:spPr bwMode="auto">
          <a:xfrm>
            <a:off x="5334000" y="1219200"/>
            <a:ext cx="3352800" cy="51435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E4EB2DC8-EF0E-49D4-A438-7BB631884DF6}" type="datetime1">
              <a:rPr lang="en-US" smtClean="0"/>
              <a:t>5/30/2018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9</a:t>
            </a:fld>
            <a:endParaRPr lang="en-US" dirty="0"/>
          </a:p>
        </p:txBody>
      </p:sp>
    </p:spTree>
    <p:extLst>
      <p:ext uri="{BB962C8B-B14F-4D97-AF65-F5344CB8AC3E}">
        <p14:creationId xmlns:p14="http://schemas.microsoft.com/office/powerpoint/2010/main" val="2143435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IST346-Lecture-Template.potx" id="{22A712BE-7D50-4DE2-A2E7-7906A8B434D7}" vid="{9656C892-EC5F-474E-B222-1C9DF1F123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bcb7aec3-7c55-4f53-b860-67c1306cd9a6">3CA6T5SJM37K-4-1627</_dlc_DocId>
    <_dlc_DocIdUrl xmlns="bcb7aec3-7c55-4f53-b860-67c1306cd9a6">
      <Url>https://mydrive.syr.edu/my/tajorgen/_layouts/15/DocIdRedir.aspx?ID=3CA6T5SJM37K-4-1627</Url>
      <Description>3CA6T5SJM37K-4-1627</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D32F2469DCFE734DBCA1B1466A16627D" ma:contentTypeVersion="1" ma:contentTypeDescription="Create a new document." ma:contentTypeScope="" ma:versionID="7d33a985a1ecc405ec3b9b4cf37c61a4">
  <xsd:schema xmlns:xsd="http://www.w3.org/2001/XMLSchema" xmlns:xs="http://www.w3.org/2001/XMLSchema" xmlns:p="http://schemas.microsoft.com/office/2006/metadata/properties" xmlns:ns3="bcb7aec3-7c55-4f53-b860-67c1306cd9a6" targetNamespace="http://schemas.microsoft.com/office/2006/metadata/properties" ma:root="true" ma:fieldsID="9f141cc4080445993cb98ee36efff932" ns3:_="">
    <xsd:import namespace="bcb7aec3-7c55-4f53-b860-67c1306cd9a6"/>
    <xsd:element name="properties">
      <xsd:complexType>
        <xsd:sequence>
          <xsd:element name="documentManagement">
            <xsd:complexType>
              <xsd:all>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b7aec3-7c55-4f53-b860-67c1306cd9a6"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39D81-3EE7-4B77-87C1-84AE001E6298}">
  <ds:schemaRefs>
    <ds:schemaRef ds:uri="http://schemas.microsoft.com/sharepoint/v3/contenttype/forms"/>
  </ds:schemaRefs>
</ds:datastoreItem>
</file>

<file path=customXml/itemProps2.xml><?xml version="1.0" encoding="utf-8"?>
<ds:datastoreItem xmlns:ds="http://schemas.openxmlformats.org/officeDocument/2006/customXml" ds:itemID="{C7B2394E-F771-43CA-8B2B-735EC8FFBD92}">
  <ds:schemaRefs>
    <ds:schemaRef ds:uri="http://schemas.microsoft.com/office/2006/metadata/properties"/>
    <ds:schemaRef ds:uri="http://schemas.microsoft.com/office/infopath/2007/PartnerControls"/>
    <ds:schemaRef ds:uri="bcb7aec3-7c55-4f53-b860-67c1306cd9a6"/>
  </ds:schemaRefs>
</ds:datastoreItem>
</file>

<file path=customXml/itemProps3.xml><?xml version="1.0" encoding="utf-8"?>
<ds:datastoreItem xmlns:ds="http://schemas.openxmlformats.org/officeDocument/2006/customXml" ds:itemID="{AC3D7921-CFFE-43B7-8CE7-8DC6058B016E}">
  <ds:schemaRefs>
    <ds:schemaRef ds:uri="http://schemas.microsoft.com/sharepoint/events"/>
  </ds:schemaRefs>
</ds:datastoreItem>
</file>

<file path=customXml/itemProps4.xml><?xml version="1.0" encoding="utf-8"?>
<ds:datastoreItem xmlns:ds="http://schemas.openxmlformats.org/officeDocument/2006/customXml" ds:itemID="{8FCE2D53-2BBD-4C56-AC4E-E8C129E8CD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b7aec3-7c55-4f53-b860-67c1306cd9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IST346-Lecture-Template</Template>
  <TotalTime>40</TotalTime>
  <Words>2961</Words>
  <Application>Microsoft Office PowerPoint</Application>
  <PresentationFormat>On-screen Show (4:3)</PresentationFormat>
  <Paragraphs>506</Paragraphs>
  <Slides>54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Wingdings</vt:lpstr>
      <vt:lpstr>Wingdings 3</vt:lpstr>
      <vt:lpstr>Clarity</vt:lpstr>
      <vt:lpstr>IST346: Server and  Server Operating Systems</vt:lpstr>
      <vt:lpstr>Agenda</vt:lpstr>
      <vt:lpstr>Servers vs. Workstations</vt:lpstr>
      <vt:lpstr>What is a Server?</vt:lpstr>
      <vt:lpstr>How are they different?</vt:lpstr>
      <vt:lpstr>What Makes a Server a Server?</vt:lpstr>
      <vt:lpstr>The Client-Server Model</vt:lpstr>
      <vt:lpstr>Servers and their role in IT</vt:lpstr>
      <vt:lpstr>Servers:</vt:lpstr>
      <vt:lpstr>Servers:</vt:lpstr>
      <vt:lpstr>Server-Class Hardware</vt:lpstr>
      <vt:lpstr>Servers belong in a server room!</vt:lpstr>
      <vt:lpstr>Nobody likes to work in a data center</vt:lpstr>
      <vt:lpstr>Maintenance Contracts</vt:lpstr>
      <vt:lpstr>What is most likely to fail on a server?</vt:lpstr>
      <vt:lpstr>Server Virtualization – Are you Hip?</vt:lpstr>
      <vt:lpstr>Virtualization of Servers</vt:lpstr>
      <vt:lpstr>SU virtual server infrastructure</vt:lpstr>
      <vt:lpstr>Types of Servers: Hardware Options Operating Systems</vt:lpstr>
      <vt:lpstr>Rack Mountable Servers</vt:lpstr>
      <vt:lpstr>Does it take long to rack servers?</vt:lpstr>
      <vt:lpstr>Server Appliances</vt:lpstr>
      <vt:lpstr>Blade Servers</vt:lpstr>
      <vt:lpstr>Server Operating Systems</vt:lpstr>
      <vt:lpstr>Finally a word from our sponsor:</vt:lpstr>
      <vt:lpstr>Servers:  Not just for business anymore</vt:lpstr>
      <vt:lpstr>Questions?</vt:lpstr>
      <vt:lpstr>IST346:</vt:lpstr>
      <vt:lpstr>Data Centers</vt:lpstr>
      <vt:lpstr>Data Centers - Options</vt:lpstr>
      <vt:lpstr>Data Center- Major Components</vt:lpstr>
      <vt:lpstr>Location</vt:lpstr>
      <vt:lpstr>Access</vt:lpstr>
      <vt:lpstr>Security</vt:lpstr>
      <vt:lpstr>Cooling</vt:lpstr>
      <vt:lpstr>Large Data Center Air Conditioner and Rear Door Heat Exchanger</vt:lpstr>
      <vt:lpstr>Hot and Cold Isles and Humidity</vt:lpstr>
      <vt:lpstr>Power</vt:lpstr>
      <vt:lpstr>Power</vt:lpstr>
      <vt:lpstr>Power Distribution Unit (PDU)</vt:lpstr>
      <vt:lpstr>Monitor your Power</vt:lpstr>
      <vt:lpstr>Fire Suppression</vt:lpstr>
      <vt:lpstr>Racks</vt:lpstr>
      <vt:lpstr>Rack Cooling</vt:lpstr>
      <vt:lpstr>Racks Determine Cable Management</vt:lpstr>
      <vt:lpstr>Cable Management Images</vt:lpstr>
      <vt:lpstr>Come up with cabling Guidelines</vt:lpstr>
      <vt:lpstr>And why do we need cabling guidelines?</vt:lpstr>
      <vt:lpstr>Communications</vt:lpstr>
      <vt:lpstr>Console Access - KVM</vt:lpstr>
      <vt:lpstr>Workbench, Tools, Parts</vt:lpstr>
      <vt:lpstr>Alternative data centers</vt:lpstr>
      <vt:lpstr>Summary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IST346:</dc:title>
  <dc:creator>Tim Jorgensen</dc:creator>
  <cp:lastModifiedBy>Michael A Fudge Jr</cp:lastModifiedBy>
  <cp:revision>4</cp:revision>
  <dcterms:created xsi:type="dcterms:W3CDTF">2013-01-14T03:32:37Z</dcterms:created>
  <dcterms:modified xsi:type="dcterms:W3CDTF">2018-05-30T15:23:51Z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0x010100D32F2469DCFE734DBCA1B1466A16627D</vt:lpwstr>
  </property>
  <property fmtid="{D5CDD505-2E9C-101B-9397-08002B2CF9AE}" pid="4" name="_dlc_DocIdItemGuid">
    <vt:lpwstr>36e395e4-bcab-498f-be5e-16224703cb27</vt:lpwstr>
  </property>
</Properties>
</file>